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0" r:id="rId4"/>
    <p:sldId id="267" r:id="rId5"/>
    <p:sldId id="272" r:id="rId6"/>
    <p:sldId id="268" r:id="rId7"/>
    <p:sldId id="270" r:id="rId8"/>
    <p:sldId id="282" r:id="rId9"/>
    <p:sldId id="278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1" panose="020B0604020202020204" charset="0"/>
      <p:regular r:id="rId16"/>
    </p:embeddedFont>
    <p:embeddedFont>
      <p:font typeface="Montserrat 1 Bold" panose="020B0604020202020204" charset="0"/>
      <p:regular r:id="rId17"/>
    </p:embeddedFont>
    <p:embeddedFont>
      <p:font typeface="Montserrat Classic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8D0CE9-D32D-F64F-AB9B-77E7446630DB}" name="Omar Kawar" initials="OK" userId="f6e13e02ba262b5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CE4EE-6EC9-4592-B504-D2EAF81AEFB7}" v="321" dt="2023-12-08T18:12:33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onda Millikin" userId="2033abb7ff1e9737" providerId="LiveId" clId="{EC5CE4EE-6EC9-4592-B504-D2EAF81AEFB7}"/>
    <pc:docChg chg="undo custSel addSld delSld modSld sldOrd">
      <pc:chgData name="Rhonda Millikin" userId="2033abb7ff1e9737" providerId="LiveId" clId="{EC5CE4EE-6EC9-4592-B504-D2EAF81AEFB7}" dt="2023-12-08T18:39:33.376" v="2663" actId="20577"/>
      <pc:docMkLst>
        <pc:docMk/>
      </pc:docMkLst>
      <pc:sldChg chg="addSp delSp modSp mod delAnim modAnim">
        <pc:chgData name="Rhonda Millikin" userId="2033abb7ff1e9737" providerId="LiveId" clId="{EC5CE4EE-6EC9-4592-B504-D2EAF81AEFB7}" dt="2023-12-08T18:12:09.298" v="2651" actId="21"/>
        <pc:sldMkLst>
          <pc:docMk/>
          <pc:sldMk cId="0" sldId="256"/>
        </pc:sldMkLst>
        <pc:spChg chg="mod">
          <ac:chgData name="Rhonda Millikin" userId="2033abb7ff1e9737" providerId="LiveId" clId="{EC5CE4EE-6EC9-4592-B504-D2EAF81AEFB7}" dt="2023-12-07T19:41:36.414" v="330" actId="1037"/>
          <ac:spMkLst>
            <pc:docMk/>
            <pc:sldMk cId="0" sldId="256"/>
            <ac:spMk id="2" creationId="{00000000-0000-0000-0000-000000000000}"/>
          </ac:spMkLst>
        </pc:spChg>
        <pc:spChg chg="mod">
          <ac:chgData name="Rhonda Millikin" userId="2033abb7ff1e9737" providerId="LiveId" clId="{EC5CE4EE-6EC9-4592-B504-D2EAF81AEFB7}" dt="2023-12-07T16:54:09.864" v="204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Rhonda Millikin" userId="2033abb7ff1e9737" providerId="LiveId" clId="{EC5CE4EE-6EC9-4592-B504-D2EAF81AEFB7}" dt="2023-12-07T16:52:41.428" v="169" actId="255"/>
          <ac:spMkLst>
            <pc:docMk/>
            <pc:sldMk cId="0" sldId="256"/>
            <ac:spMk id="9" creationId="{00000000-0000-0000-0000-000000000000}"/>
          </ac:spMkLst>
        </pc:spChg>
        <pc:picChg chg="add del mod modCrop">
          <ac:chgData name="Rhonda Millikin" userId="2033abb7ff1e9737" providerId="LiveId" clId="{EC5CE4EE-6EC9-4592-B504-D2EAF81AEFB7}" dt="2023-12-07T19:45:30.114" v="352" actId="478"/>
          <ac:picMkLst>
            <pc:docMk/>
            <pc:sldMk cId="0" sldId="256"/>
            <ac:picMk id="11" creationId="{88C13E23-EB80-AF0B-CCD2-56AB620C7B5C}"/>
          </ac:picMkLst>
        </pc:picChg>
        <pc:picChg chg="del mod">
          <ac:chgData name="Rhonda Millikin" userId="2033abb7ff1e9737" providerId="LiveId" clId="{EC5CE4EE-6EC9-4592-B504-D2EAF81AEFB7}" dt="2023-12-07T19:43:21.231" v="346" actId="478"/>
          <ac:picMkLst>
            <pc:docMk/>
            <pc:sldMk cId="0" sldId="256"/>
            <ac:picMk id="12" creationId="{D2952BC9-4CFD-3F93-DAC5-517BA6664813}"/>
          </ac:picMkLst>
        </pc:picChg>
        <pc:picChg chg="del mod modCrop">
          <ac:chgData name="Rhonda Millikin" userId="2033abb7ff1e9737" providerId="LiveId" clId="{EC5CE4EE-6EC9-4592-B504-D2EAF81AEFB7}" dt="2023-12-08T18:12:09.298" v="2651" actId="21"/>
          <ac:picMkLst>
            <pc:docMk/>
            <pc:sldMk cId="0" sldId="256"/>
            <ac:picMk id="13" creationId="{4E10AEE8-5E65-B8DF-1CC8-D73E15F72F87}"/>
          </ac:picMkLst>
        </pc:picChg>
        <pc:picChg chg="add del mod">
          <ac:chgData name="Rhonda Millikin" userId="2033abb7ff1e9737" providerId="LiveId" clId="{EC5CE4EE-6EC9-4592-B504-D2EAF81AEFB7}" dt="2023-12-07T19:41:39.090" v="331"/>
          <ac:picMkLst>
            <pc:docMk/>
            <pc:sldMk cId="0" sldId="256"/>
            <ac:picMk id="1026" creationId="{CD84ECD0-98FE-7613-39E2-02E791BA35C3}"/>
          </ac:picMkLst>
        </pc:picChg>
      </pc:sldChg>
      <pc:sldChg chg="add del">
        <pc:chgData name="Rhonda Millikin" userId="2033abb7ff1e9737" providerId="LiveId" clId="{EC5CE4EE-6EC9-4592-B504-D2EAF81AEFB7}" dt="2023-12-07T16:54:33.476" v="205" actId="2696"/>
        <pc:sldMkLst>
          <pc:docMk/>
          <pc:sldMk cId="0" sldId="257"/>
        </pc:sldMkLst>
      </pc:sldChg>
      <pc:sldChg chg="addSp modSp mod modAnim delCm modCm modNotesTx">
        <pc:chgData name="Rhonda Millikin" userId="2033abb7ff1e9737" providerId="LiveId" clId="{EC5CE4EE-6EC9-4592-B504-D2EAF81AEFB7}" dt="2023-12-08T18:13:16.509" v="2657" actId="1035"/>
        <pc:sldMkLst>
          <pc:docMk/>
          <pc:sldMk cId="0" sldId="258"/>
        </pc:sldMkLst>
        <pc:spChg chg="mod">
          <ac:chgData name="Rhonda Millikin" userId="2033abb7ff1e9737" providerId="LiveId" clId="{EC5CE4EE-6EC9-4592-B504-D2EAF81AEFB7}" dt="2023-12-07T19:27:35.587" v="252" actId="20577"/>
          <ac:spMkLst>
            <pc:docMk/>
            <pc:sldMk cId="0" sldId="258"/>
            <ac:spMk id="10" creationId="{00000000-0000-0000-0000-000000000000}"/>
          </ac:spMkLst>
        </pc:spChg>
        <pc:picChg chg="add mod">
          <ac:chgData name="Rhonda Millikin" userId="2033abb7ff1e9737" providerId="LiveId" clId="{EC5CE4EE-6EC9-4592-B504-D2EAF81AEFB7}" dt="2023-12-08T18:13:16.509" v="2657" actId="1035"/>
          <ac:picMkLst>
            <pc:docMk/>
            <pc:sldMk cId="0" sldId="258"/>
            <ac:picMk id="3" creationId="{40A9CDA4-B940-1F62-D7C2-F7E394A6966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honda Millikin" userId="2033abb7ff1e9737" providerId="LiveId" clId="{EC5CE4EE-6EC9-4592-B504-D2EAF81AEFB7}" dt="2023-12-07T19:28:59.455" v="303"/>
              <pc2:cmMkLst xmlns:pc2="http://schemas.microsoft.com/office/powerpoint/2019/9/main/command">
                <pc:docMk/>
                <pc:sldMk cId="0" sldId="258"/>
                <pc2:cmMk id="{9639780B-0E05-4A92-A018-BF3334EFF61D}"/>
              </pc2:cmMkLst>
            </pc226:cmChg>
          </p:ext>
        </pc:extLst>
      </pc:sldChg>
      <pc:sldChg chg="del">
        <pc:chgData name="Rhonda Millikin" userId="2033abb7ff1e9737" providerId="LiveId" clId="{EC5CE4EE-6EC9-4592-B504-D2EAF81AEFB7}" dt="2023-12-07T16:54:40.988" v="206" actId="2696"/>
        <pc:sldMkLst>
          <pc:docMk/>
          <pc:sldMk cId="0" sldId="259"/>
        </pc:sldMkLst>
      </pc:sldChg>
      <pc:sldChg chg="del">
        <pc:chgData name="Rhonda Millikin" userId="2033abb7ff1e9737" providerId="LiveId" clId="{EC5CE4EE-6EC9-4592-B504-D2EAF81AEFB7}" dt="2023-12-07T16:54:53.841" v="207" actId="2696"/>
        <pc:sldMkLst>
          <pc:docMk/>
          <pc:sldMk cId="0" sldId="261"/>
        </pc:sldMkLst>
      </pc:sldChg>
      <pc:sldChg chg="del">
        <pc:chgData name="Rhonda Millikin" userId="2033abb7ff1e9737" providerId="LiveId" clId="{EC5CE4EE-6EC9-4592-B504-D2EAF81AEFB7}" dt="2023-12-07T16:54:56.963" v="208" actId="2696"/>
        <pc:sldMkLst>
          <pc:docMk/>
          <pc:sldMk cId="0" sldId="262"/>
        </pc:sldMkLst>
      </pc:sldChg>
      <pc:sldChg chg="del">
        <pc:chgData name="Rhonda Millikin" userId="2033abb7ff1e9737" providerId="LiveId" clId="{EC5CE4EE-6EC9-4592-B504-D2EAF81AEFB7}" dt="2023-12-07T16:55:03.201" v="209" actId="2696"/>
        <pc:sldMkLst>
          <pc:docMk/>
          <pc:sldMk cId="0" sldId="263"/>
        </pc:sldMkLst>
      </pc:sldChg>
      <pc:sldChg chg="del">
        <pc:chgData name="Rhonda Millikin" userId="2033abb7ff1e9737" providerId="LiveId" clId="{EC5CE4EE-6EC9-4592-B504-D2EAF81AEFB7}" dt="2023-12-07T16:55:08.438" v="210" actId="2696"/>
        <pc:sldMkLst>
          <pc:docMk/>
          <pc:sldMk cId="0" sldId="264"/>
        </pc:sldMkLst>
      </pc:sldChg>
      <pc:sldChg chg="del">
        <pc:chgData name="Rhonda Millikin" userId="2033abb7ff1e9737" providerId="LiveId" clId="{EC5CE4EE-6EC9-4592-B504-D2EAF81AEFB7}" dt="2023-12-07T16:55:13.401" v="211" actId="2696"/>
        <pc:sldMkLst>
          <pc:docMk/>
          <pc:sldMk cId="0" sldId="265"/>
        </pc:sldMkLst>
      </pc:sldChg>
      <pc:sldChg chg="del">
        <pc:chgData name="Rhonda Millikin" userId="2033abb7ff1e9737" providerId="LiveId" clId="{EC5CE4EE-6EC9-4592-B504-D2EAF81AEFB7}" dt="2023-12-07T16:55:17.697" v="212" actId="2696"/>
        <pc:sldMkLst>
          <pc:docMk/>
          <pc:sldMk cId="0" sldId="266"/>
        </pc:sldMkLst>
      </pc:sldChg>
      <pc:sldChg chg="modSp mod">
        <pc:chgData name="Rhonda Millikin" userId="2033abb7ff1e9737" providerId="LiveId" clId="{EC5CE4EE-6EC9-4592-B504-D2EAF81AEFB7}" dt="2023-12-07T23:13:03.885" v="2057" actId="20577"/>
        <pc:sldMkLst>
          <pc:docMk/>
          <pc:sldMk cId="0" sldId="268"/>
        </pc:sldMkLst>
        <pc:spChg chg="mod">
          <ac:chgData name="Rhonda Millikin" userId="2033abb7ff1e9737" providerId="LiveId" clId="{EC5CE4EE-6EC9-4592-B504-D2EAF81AEFB7}" dt="2023-12-07T23:13:03.885" v="2057" actId="20577"/>
          <ac:spMkLst>
            <pc:docMk/>
            <pc:sldMk cId="0" sldId="268"/>
            <ac:spMk id="3" creationId="{00000000-0000-0000-0000-000000000000}"/>
          </ac:spMkLst>
        </pc:spChg>
        <pc:spChg chg="mod">
          <ac:chgData name="Rhonda Millikin" userId="2033abb7ff1e9737" providerId="LiveId" clId="{EC5CE4EE-6EC9-4592-B504-D2EAF81AEFB7}" dt="2023-12-07T22:34:13.712" v="1596" actId="20577"/>
          <ac:spMkLst>
            <pc:docMk/>
            <pc:sldMk cId="0" sldId="268"/>
            <ac:spMk id="5" creationId="{00000000-0000-0000-0000-000000000000}"/>
          </ac:spMkLst>
        </pc:spChg>
      </pc:sldChg>
      <pc:sldChg chg="del">
        <pc:chgData name="Rhonda Millikin" userId="2033abb7ff1e9737" providerId="LiveId" clId="{EC5CE4EE-6EC9-4592-B504-D2EAF81AEFB7}" dt="2023-12-07T16:55:31.374" v="213" actId="2696"/>
        <pc:sldMkLst>
          <pc:docMk/>
          <pc:sldMk cId="0" sldId="269"/>
        </pc:sldMkLst>
      </pc:sldChg>
      <pc:sldChg chg="modSp mod">
        <pc:chgData name="Rhonda Millikin" userId="2033abb7ff1e9737" providerId="LiveId" clId="{EC5CE4EE-6EC9-4592-B504-D2EAF81AEFB7}" dt="2023-12-07T23:12:41.735" v="2049" actId="20577"/>
        <pc:sldMkLst>
          <pc:docMk/>
          <pc:sldMk cId="0" sldId="270"/>
        </pc:sldMkLst>
        <pc:spChg chg="mod">
          <ac:chgData name="Rhonda Millikin" userId="2033abb7ff1e9737" providerId="LiveId" clId="{EC5CE4EE-6EC9-4592-B504-D2EAF81AEFB7}" dt="2023-12-07T23:12:41.735" v="2049" actId="20577"/>
          <ac:spMkLst>
            <pc:docMk/>
            <pc:sldMk cId="0" sldId="270"/>
            <ac:spMk id="3" creationId="{00000000-0000-0000-0000-000000000000}"/>
          </ac:spMkLst>
        </pc:spChg>
        <pc:spChg chg="mod">
          <ac:chgData name="Rhonda Millikin" userId="2033abb7ff1e9737" providerId="LiveId" clId="{EC5CE4EE-6EC9-4592-B504-D2EAF81AEFB7}" dt="2023-12-07T22:50:00.909" v="2004" actId="20577"/>
          <ac:spMkLst>
            <pc:docMk/>
            <pc:sldMk cId="0" sldId="270"/>
            <ac:spMk id="5" creationId="{00000000-0000-0000-0000-000000000000}"/>
          </ac:spMkLst>
        </pc:spChg>
      </pc:sldChg>
      <pc:sldChg chg="del">
        <pc:chgData name="Rhonda Millikin" userId="2033abb7ff1e9737" providerId="LiveId" clId="{EC5CE4EE-6EC9-4592-B504-D2EAF81AEFB7}" dt="2023-12-07T16:55:40.413" v="214" actId="2696"/>
        <pc:sldMkLst>
          <pc:docMk/>
          <pc:sldMk cId="0" sldId="271"/>
        </pc:sldMkLst>
      </pc:sldChg>
      <pc:sldChg chg="addSp delSp modSp del mod modAnim">
        <pc:chgData name="Rhonda Millikin" userId="2033abb7ff1e9737" providerId="LiveId" clId="{EC5CE4EE-6EC9-4592-B504-D2EAF81AEFB7}" dt="2023-12-07T23:34:04.685" v="2325" actId="2696"/>
        <pc:sldMkLst>
          <pc:docMk/>
          <pc:sldMk cId="3261445457" sldId="271"/>
        </pc:sldMkLst>
        <pc:spChg chg="mod">
          <ac:chgData name="Rhonda Millikin" userId="2033abb7ff1e9737" providerId="LiveId" clId="{EC5CE4EE-6EC9-4592-B504-D2EAF81AEFB7}" dt="2023-12-07T23:23:48.105" v="2099" actId="20577"/>
          <ac:spMkLst>
            <pc:docMk/>
            <pc:sldMk cId="3261445457" sldId="271"/>
            <ac:spMk id="2" creationId="{375BCAB4-6912-4192-1077-E7671EA51264}"/>
          </ac:spMkLst>
        </pc:spChg>
        <pc:picChg chg="add mod modCrop">
          <ac:chgData name="Rhonda Millikin" userId="2033abb7ff1e9737" providerId="LiveId" clId="{EC5CE4EE-6EC9-4592-B504-D2EAF81AEFB7}" dt="2023-12-07T23:25:54.149" v="2104" actId="1076"/>
          <ac:picMkLst>
            <pc:docMk/>
            <pc:sldMk cId="3261445457" sldId="271"/>
            <ac:picMk id="3" creationId="{7079332C-F590-CAB5-4DB4-5AE2F9845D13}"/>
          </ac:picMkLst>
        </pc:picChg>
        <pc:picChg chg="mod">
          <ac:chgData name="Rhonda Millikin" userId="2033abb7ff1e9737" providerId="LiveId" clId="{EC5CE4EE-6EC9-4592-B504-D2EAF81AEFB7}" dt="2023-12-07T23:23:00.200" v="2089" actId="1076"/>
          <ac:picMkLst>
            <pc:docMk/>
            <pc:sldMk cId="3261445457" sldId="271"/>
            <ac:picMk id="41" creationId="{05C741DB-A4AC-47FE-C345-6F5DF90A86D6}"/>
          </ac:picMkLst>
        </pc:picChg>
        <pc:picChg chg="del mod">
          <ac:chgData name="Rhonda Millikin" userId="2033abb7ff1e9737" providerId="LiveId" clId="{EC5CE4EE-6EC9-4592-B504-D2EAF81AEFB7}" dt="2023-12-07T23:26:37.340" v="2105" actId="21"/>
          <ac:picMkLst>
            <pc:docMk/>
            <pc:sldMk cId="3261445457" sldId="271"/>
            <ac:picMk id="43" creationId="{FDC067EF-A651-DF5B-A590-8117996676B7}"/>
          </ac:picMkLst>
        </pc:picChg>
      </pc:sldChg>
      <pc:sldChg chg="modSp mod ord">
        <pc:chgData name="Rhonda Millikin" userId="2033abb7ff1e9737" providerId="LiveId" clId="{EC5CE4EE-6EC9-4592-B504-D2EAF81AEFB7}" dt="2023-12-08T18:39:33.376" v="2663" actId="20577"/>
        <pc:sldMkLst>
          <pc:docMk/>
          <pc:sldMk cId="0" sldId="272"/>
        </pc:sldMkLst>
        <pc:spChg chg="mod">
          <ac:chgData name="Rhonda Millikin" userId="2033abb7ff1e9737" providerId="LiveId" clId="{EC5CE4EE-6EC9-4592-B504-D2EAF81AEFB7}" dt="2023-12-08T18:39:33.376" v="2663" actId="20577"/>
          <ac:spMkLst>
            <pc:docMk/>
            <pc:sldMk cId="0" sldId="272"/>
            <ac:spMk id="4" creationId="{00000000-0000-0000-0000-000000000000}"/>
          </ac:spMkLst>
        </pc:spChg>
      </pc:sldChg>
      <pc:sldChg chg="del">
        <pc:chgData name="Rhonda Millikin" userId="2033abb7ff1e9737" providerId="LiveId" clId="{EC5CE4EE-6EC9-4592-B504-D2EAF81AEFB7}" dt="2023-12-07T16:55:47.314" v="215" actId="2696"/>
        <pc:sldMkLst>
          <pc:docMk/>
          <pc:sldMk cId="0" sldId="273"/>
        </pc:sldMkLst>
      </pc:sldChg>
      <pc:sldChg chg="delSp modSp mod delAnim modAnim">
        <pc:chgData name="Rhonda Millikin" userId="2033abb7ff1e9737" providerId="LiveId" clId="{EC5CE4EE-6EC9-4592-B504-D2EAF81AEFB7}" dt="2023-12-08T18:06:43.934" v="2650" actId="20577"/>
        <pc:sldMkLst>
          <pc:docMk/>
          <pc:sldMk cId="101804522" sldId="278"/>
        </pc:sldMkLst>
        <pc:spChg chg="mod">
          <ac:chgData name="Rhonda Millikin" userId="2033abb7ff1e9737" providerId="LiveId" clId="{EC5CE4EE-6EC9-4592-B504-D2EAF81AEFB7}" dt="2023-12-08T18:06:34.878" v="2645" actId="20577"/>
          <ac:spMkLst>
            <pc:docMk/>
            <pc:sldMk cId="101804522" sldId="278"/>
            <ac:spMk id="2" creationId="{3E693830-E955-E712-8BC0-EF8944F3C428}"/>
          </ac:spMkLst>
        </pc:spChg>
        <pc:spChg chg="mod">
          <ac:chgData name="Rhonda Millikin" userId="2033abb7ff1e9737" providerId="LiveId" clId="{EC5CE4EE-6EC9-4592-B504-D2EAF81AEFB7}" dt="2023-12-08T18:06:43.934" v="2650" actId="20577"/>
          <ac:spMkLst>
            <pc:docMk/>
            <pc:sldMk cId="101804522" sldId="278"/>
            <ac:spMk id="3" creationId="{F9145C5C-CF58-3A1A-EFD7-BB79A54E50DC}"/>
          </ac:spMkLst>
        </pc:spChg>
        <pc:picChg chg="mod">
          <ac:chgData name="Rhonda Millikin" userId="2033abb7ff1e9737" providerId="LiveId" clId="{EC5CE4EE-6EC9-4592-B504-D2EAF81AEFB7}" dt="2023-12-07T23:40:01.125" v="2603" actId="1076"/>
          <ac:picMkLst>
            <pc:docMk/>
            <pc:sldMk cId="101804522" sldId="278"/>
            <ac:picMk id="4" creationId="{066C5E6F-69FF-EB8B-2973-A4475752D50A}"/>
          </ac:picMkLst>
        </pc:picChg>
        <pc:picChg chg="del">
          <ac:chgData name="Rhonda Millikin" userId="2033abb7ff1e9737" providerId="LiveId" clId="{EC5CE4EE-6EC9-4592-B504-D2EAF81AEFB7}" dt="2023-12-07T23:03:14.988" v="2012" actId="478"/>
          <ac:picMkLst>
            <pc:docMk/>
            <pc:sldMk cId="101804522" sldId="278"/>
            <ac:picMk id="5" creationId="{7F0283A7-DE92-23E9-97B8-B3F5BF298316}"/>
          </ac:picMkLst>
        </pc:picChg>
      </pc:sldChg>
      <pc:sldChg chg="addSp delSp modSp mod ord modAnim delDesignElem">
        <pc:chgData name="Rhonda Millikin" userId="2033abb7ff1e9737" providerId="LiveId" clId="{EC5CE4EE-6EC9-4592-B504-D2EAF81AEFB7}" dt="2023-12-08T18:06:01.396" v="2640" actId="20577"/>
        <pc:sldMkLst>
          <pc:docMk/>
          <pc:sldMk cId="1531894384" sldId="282"/>
        </pc:sldMkLst>
        <pc:spChg chg="del">
          <ac:chgData name="Rhonda Millikin" userId="2033abb7ff1e9737" providerId="LiveId" clId="{EC5CE4EE-6EC9-4592-B504-D2EAF81AEFB7}" dt="2023-12-07T23:27:27.669" v="2108" actId="478"/>
          <ac:spMkLst>
            <pc:docMk/>
            <pc:sldMk cId="1531894384" sldId="282"/>
            <ac:spMk id="2" creationId="{6262AE07-D273-8649-A90E-941DDD1EAAA7}"/>
          </ac:spMkLst>
        </pc:spChg>
        <pc:spChg chg="mod">
          <ac:chgData name="Rhonda Millikin" userId="2033abb7ff1e9737" providerId="LiveId" clId="{EC5CE4EE-6EC9-4592-B504-D2EAF81AEFB7}" dt="2023-12-08T18:06:01.396" v="2640" actId="20577"/>
          <ac:spMkLst>
            <pc:docMk/>
            <pc:sldMk cId="1531894384" sldId="282"/>
            <ac:spMk id="3" creationId="{1A375F87-2F94-2585-09B2-0CFDF3462E54}"/>
          </ac:spMkLst>
        </pc:spChg>
        <pc:spChg chg="add mod">
          <ac:chgData name="Rhonda Millikin" userId="2033abb7ff1e9737" providerId="LiveId" clId="{EC5CE4EE-6EC9-4592-B504-D2EAF81AEFB7}" dt="2023-12-07T23:39:10.585" v="2597" actId="108"/>
          <ac:spMkLst>
            <pc:docMk/>
            <pc:sldMk cId="1531894384" sldId="282"/>
            <ac:spMk id="8" creationId="{D3A3BE87-D44C-CE25-0FDF-1D4C83577872}"/>
          </ac:spMkLst>
        </pc:spChg>
        <pc:picChg chg="add mod">
          <ac:chgData name="Rhonda Millikin" userId="2033abb7ff1e9737" providerId="LiveId" clId="{EC5CE4EE-6EC9-4592-B504-D2EAF81AEFB7}" dt="2023-12-08T18:04:00.985" v="2628" actId="1076"/>
          <ac:picMkLst>
            <pc:docMk/>
            <pc:sldMk cId="1531894384" sldId="282"/>
            <ac:picMk id="2" creationId="{53E0F5B1-6309-C235-0363-2A592DC6D2E4}"/>
          </ac:picMkLst>
        </pc:picChg>
        <pc:picChg chg="add mod">
          <ac:chgData name="Rhonda Millikin" userId="2033abb7ff1e9737" providerId="LiveId" clId="{EC5CE4EE-6EC9-4592-B504-D2EAF81AEFB7}" dt="2023-12-08T18:04:36.005" v="2632" actId="14100"/>
          <ac:picMkLst>
            <pc:docMk/>
            <pc:sldMk cId="1531894384" sldId="282"/>
            <ac:picMk id="4" creationId="{ABBE4724-0EBE-30C0-03BC-FF3B7D1049F8}"/>
          </ac:picMkLst>
        </pc:picChg>
        <pc:picChg chg="mod">
          <ac:chgData name="Rhonda Millikin" userId="2033abb7ff1e9737" providerId="LiveId" clId="{EC5CE4EE-6EC9-4592-B504-D2EAF81AEFB7}" dt="2023-12-07T23:30:21.812" v="2214" actId="14100"/>
          <ac:picMkLst>
            <pc:docMk/>
            <pc:sldMk cId="1531894384" sldId="282"/>
            <ac:picMk id="5" creationId="{459F5E33-9339-6483-08AE-891B92CB9EC6}"/>
          </ac:picMkLst>
        </pc:picChg>
        <pc:picChg chg="mod modCrop">
          <ac:chgData name="Rhonda Millikin" userId="2033abb7ff1e9737" providerId="LiveId" clId="{EC5CE4EE-6EC9-4592-B504-D2EAF81AEFB7}" dt="2023-12-07T23:30:28.781" v="2216" actId="1035"/>
          <ac:picMkLst>
            <pc:docMk/>
            <pc:sldMk cId="1531894384" sldId="282"/>
            <ac:picMk id="6" creationId="{037D40C0-7C13-B3E8-08B1-1F1585BD386E}"/>
          </ac:picMkLst>
        </pc:picChg>
        <pc:picChg chg="add mod">
          <ac:chgData name="Rhonda Millikin" userId="2033abb7ff1e9737" providerId="LiveId" clId="{EC5CE4EE-6EC9-4592-B504-D2EAF81AEFB7}" dt="2023-12-08T18:05:00.193" v="2639" actId="1037"/>
          <ac:picMkLst>
            <pc:docMk/>
            <pc:sldMk cId="1531894384" sldId="282"/>
            <ac:picMk id="7" creationId="{C0E20B9C-C42A-DD39-C5B3-4F36E898A0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1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Underway and not yet registered with AESO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9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slide offers a look at the symbiotic relationship across the food-energy-water nexus.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4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81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jpe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4387" y="1893876"/>
            <a:ext cx="18902387" cy="12745544"/>
          </a:xfrm>
          <a:custGeom>
            <a:avLst/>
            <a:gdLst/>
            <a:ahLst/>
            <a:cxnLst/>
            <a:rect l="l" t="t" r="r" b="b"/>
            <a:pathLst>
              <a:path w="18902387" h="12745544">
                <a:moveTo>
                  <a:pt x="0" y="0"/>
                </a:moveTo>
                <a:lnTo>
                  <a:pt x="18902387" y="0"/>
                </a:lnTo>
                <a:lnTo>
                  <a:pt x="18902387" y="12745543"/>
                </a:lnTo>
                <a:lnTo>
                  <a:pt x="0" y="1274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17" r="-2714" b="-5205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-3878469" y="-3189376"/>
            <a:ext cx="6463354" cy="5716139"/>
            <a:chOff x="0" y="0"/>
            <a:chExt cx="10618650" cy="9391050"/>
          </a:xfrm>
        </p:grpSpPr>
        <p:sp>
          <p:nvSpPr>
            <p:cNvPr id="4" name="Freeform 4"/>
            <p:cNvSpPr/>
            <p:nvPr/>
          </p:nvSpPr>
          <p:spPr>
            <a:xfrm>
              <a:off x="9525" y="9525"/>
              <a:ext cx="10599674" cy="9371965"/>
            </a:xfrm>
            <a:custGeom>
              <a:avLst/>
              <a:gdLst/>
              <a:ahLst/>
              <a:cxnLst/>
              <a:rect l="l" t="t" r="r" b="b"/>
              <a:pathLst>
                <a:path w="10599674" h="9371965">
                  <a:moveTo>
                    <a:pt x="0" y="4686046"/>
                  </a:moveTo>
                  <a:cubicBezTo>
                    <a:pt x="0" y="2098040"/>
                    <a:pt x="2372741" y="0"/>
                    <a:pt x="5299837" y="0"/>
                  </a:cubicBezTo>
                  <a:cubicBezTo>
                    <a:pt x="8226933" y="0"/>
                    <a:pt x="10599674" y="2098040"/>
                    <a:pt x="10599674" y="4686046"/>
                  </a:cubicBezTo>
                  <a:cubicBezTo>
                    <a:pt x="10599674" y="7274052"/>
                    <a:pt x="8226806" y="9371965"/>
                    <a:pt x="5299837" y="9371965"/>
                  </a:cubicBezTo>
                  <a:cubicBezTo>
                    <a:pt x="2372868" y="9371965"/>
                    <a:pt x="0" y="7274052"/>
                    <a:pt x="0" y="4686046"/>
                  </a:cubicBezTo>
                  <a:close/>
                </a:path>
              </a:pathLst>
            </a:custGeom>
            <a:solidFill>
              <a:srgbClr val="FFD96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0618597" cy="9391142"/>
            </a:xfrm>
            <a:custGeom>
              <a:avLst/>
              <a:gdLst/>
              <a:ahLst/>
              <a:cxnLst/>
              <a:rect l="l" t="t" r="r" b="b"/>
              <a:pathLst>
                <a:path w="10618597" h="9391142">
                  <a:moveTo>
                    <a:pt x="0" y="4695571"/>
                  </a:moveTo>
                  <a:cubicBezTo>
                    <a:pt x="0" y="2101215"/>
                    <a:pt x="2378202" y="0"/>
                    <a:pt x="5309362" y="0"/>
                  </a:cubicBezTo>
                  <a:cubicBezTo>
                    <a:pt x="8240522" y="0"/>
                    <a:pt x="10618597" y="2101215"/>
                    <a:pt x="10618597" y="4695571"/>
                  </a:cubicBezTo>
                  <a:lnTo>
                    <a:pt x="10609072" y="4695571"/>
                  </a:lnTo>
                  <a:lnTo>
                    <a:pt x="10618597" y="4695571"/>
                  </a:lnTo>
                  <a:cubicBezTo>
                    <a:pt x="10618597" y="7289927"/>
                    <a:pt x="8240395" y="9391142"/>
                    <a:pt x="5309235" y="9391142"/>
                  </a:cubicBezTo>
                  <a:lnTo>
                    <a:pt x="5309235" y="9381617"/>
                  </a:lnTo>
                  <a:lnTo>
                    <a:pt x="5309235" y="9391142"/>
                  </a:lnTo>
                  <a:cubicBezTo>
                    <a:pt x="2378202" y="9391015"/>
                    <a:pt x="0" y="7289800"/>
                    <a:pt x="0" y="4695571"/>
                  </a:cubicBezTo>
                  <a:lnTo>
                    <a:pt x="9525" y="4695571"/>
                  </a:lnTo>
                  <a:lnTo>
                    <a:pt x="19050" y="4695571"/>
                  </a:lnTo>
                  <a:lnTo>
                    <a:pt x="9525" y="4695571"/>
                  </a:lnTo>
                  <a:lnTo>
                    <a:pt x="0" y="4695571"/>
                  </a:lnTo>
                  <a:moveTo>
                    <a:pt x="19050" y="4695571"/>
                  </a:moveTo>
                  <a:cubicBezTo>
                    <a:pt x="19050" y="4700778"/>
                    <a:pt x="14732" y="4705096"/>
                    <a:pt x="9525" y="4705096"/>
                  </a:cubicBezTo>
                  <a:cubicBezTo>
                    <a:pt x="4318" y="4705096"/>
                    <a:pt x="0" y="4700778"/>
                    <a:pt x="0" y="4695571"/>
                  </a:cubicBezTo>
                  <a:cubicBezTo>
                    <a:pt x="0" y="4690364"/>
                    <a:pt x="4318" y="4686046"/>
                    <a:pt x="9525" y="4686046"/>
                  </a:cubicBezTo>
                  <a:cubicBezTo>
                    <a:pt x="14732" y="4686046"/>
                    <a:pt x="19050" y="4690364"/>
                    <a:pt x="19050" y="4695571"/>
                  </a:cubicBezTo>
                  <a:cubicBezTo>
                    <a:pt x="19050" y="7277227"/>
                    <a:pt x="2386457" y="9372092"/>
                    <a:pt x="5309362" y="9372092"/>
                  </a:cubicBezTo>
                  <a:cubicBezTo>
                    <a:pt x="8232267" y="9372092"/>
                    <a:pt x="10599547" y="7277227"/>
                    <a:pt x="10599547" y="4695571"/>
                  </a:cubicBezTo>
                  <a:cubicBezTo>
                    <a:pt x="10599547" y="2113915"/>
                    <a:pt x="8232140" y="19050"/>
                    <a:pt x="5309362" y="19050"/>
                  </a:cubicBezTo>
                  <a:lnTo>
                    <a:pt x="5309362" y="9525"/>
                  </a:lnTo>
                  <a:lnTo>
                    <a:pt x="5309362" y="19050"/>
                  </a:lnTo>
                  <a:cubicBezTo>
                    <a:pt x="2386457" y="19050"/>
                    <a:pt x="19050" y="2113788"/>
                    <a:pt x="19050" y="46955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79133" y="440018"/>
            <a:ext cx="9828347" cy="2688300"/>
          </a:xfrm>
          <a:prstGeom prst="rect">
            <a:avLst/>
          </a:prstGeom>
          <a:solidFill>
            <a:schemeClr val="bg1">
              <a:lumMod val="95000"/>
              <a:alpha val="28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4"/>
              </a:lnSpc>
            </a:pPr>
            <a:r>
              <a:rPr lang="en-US" sz="5995" dirty="0">
                <a:solidFill>
                  <a:srgbClr val="004682"/>
                </a:solidFill>
                <a:latin typeface="Montserrat Classic Bold"/>
              </a:rPr>
              <a:t>Keeping Agrivoltaics to Technology’s Core</a:t>
            </a:r>
          </a:p>
          <a:p>
            <a:pPr algn="ctr">
              <a:lnSpc>
                <a:spcPts val="7194"/>
              </a:lnSpc>
            </a:pPr>
            <a:r>
              <a:rPr lang="en-US" sz="5995" dirty="0">
                <a:solidFill>
                  <a:srgbClr val="004682"/>
                </a:solidFill>
                <a:latin typeface="Montserrat Classic Bold"/>
              </a:rPr>
              <a:t>- Sustainability</a:t>
            </a:r>
          </a:p>
        </p:txBody>
      </p:sp>
      <p:sp>
        <p:nvSpPr>
          <p:cNvPr id="7" name="Freeform 7"/>
          <p:cNvSpPr/>
          <p:nvPr/>
        </p:nvSpPr>
        <p:spPr>
          <a:xfrm>
            <a:off x="13182600" y="562029"/>
            <a:ext cx="2309934" cy="740555"/>
          </a:xfrm>
          <a:custGeom>
            <a:avLst/>
            <a:gdLst/>
            <a:ahLst/>
            <a:cxnLst/>
            <a:rect l="l" t="t" r="r" b="b"/>
            <a:pathLst>
              <a:path w="2309934" h="740555">
                <a:moveTo>
                  <a:pt x="0" y="0"/>
                </a:moveTo>
                <a:lnTo>
                  <a:pt x="2309934" y="0"/>
                </a:lnTo>
                <a:lnTo>
                  <a:pt x="2309934" y="740555"/>
                </a:lnTo>
                <a:lnTo>
                  <a:pt x="0" y="740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5849600" y="365964"/>
            <a:ext cx="2206821" cy="1120518"/>
          </a:xfrm>
          <a:custGeom>
            <a:avLst/>
            <a:gdLst/>
            <a:ahLst/>
            <a:cxnLst/>
            <a:rect l="l" t="t" r="r" b="b"/>
            <a:pathLst>
              <a:path w="2206821" h="1120518">
                <a:moveTo>
                  <a:pt x="0" y="0"/>
                </a:moveTo>
                <a:lnTo>
                  <a:pt x="2206821" y="0"/>
                </a:lnTo>
                <a:lnTo>
                  <a:pt x="2206821" y="1120519"/>
                </a:lnTo>
                <a:lnTo>
                  <a:pt x="0" y="1120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862" t="-27959" r="-12680" b="-1517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1340270" y="6999669"/>
            <a:ext cx="11613730" cy="2775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Montserrat 1 Bold"/>
              </a:rPr>
              <a:t>Claude Mindorff, Director of Development 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Montserrat 1 Bold"/>
              </a:rPr>
              <a:t>Dr. Rhonda Millikin, Sustainability Strategist</a:t>
            </a:r>
          </a:p>
          <a:p>
            <a:pPr algn="l">
              <a:lnSpc>
                <a:spcPts val="3839"/>
              </a:lnSpc>
            </a:pPr>
            <a:r>
              <a:rPr lang="en-US" sz="3400" dirty="0">
                <a:solidFill>
                  <a:schemeClr val="bg1"/>
                </a:solidFill>
                <a:latin typeface="Montserrat 1"/>
              </a:rPr>
              <a:t>PACE Canada LP</a:t>
            </a:r>
          </a:p>
          <a:p>
            <a:pPr algn="l">
              <a:lnSpc>
                <a:spcPts val="3839"/>
              </a:lnSpc>
            </a:pPr>
            <a:r>
              <a:rPr lang="en-US" sz="3400" dirty="0">
                <a:solidFill>
                  <a:schemeClr val="bg1"/>
                </a:solidFill>
                <a:latin typeface="Montserrat 1"/>
              </a:rPr>
              <a:t>claude.mindorff@pathfinderce.com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Montserrat 1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40997" y="-2128657"/>
            <a:ext cx="4980708" cy="4980708"/>
          </a:xfrm>
          <a:custGeom>
            <a:avLst/>
            <a:gdLst/>
            <a:ahLst/>
            <a:cxnLst/>
            <a:rect l="l" t="t" r="r" b="b"/>
            <a:pathLst>
              <a:path w="4980708" h="4980708">
                <a:moveTo>
                  <a:pt x="0" y="0"/>
                </a:moveTo>
                <a:lnTo>
                  <a:pt x="4980708" y="0"/>
                </a:lnTo>
                <a:lnTo>
                  <a:pt x="4980708" y="4980709"/>
                </a:lnTo>
                <a:lnTo>
                  <a:pt x="0" y="4980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4201744"/>
            <a:ext cx="3222031" cy="3222012"/>
            <a:chOff x="0" y="0"/>
            <a:chExt cx="4296042" cy="4296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96029" cy="4296029"/>
            </a:xfrm>
            <a:custGeom>
              <a:avLst/>
              <a:gdLst/>
              <a:ahLst/>
              <a:cxnLst/>
              <a:rect l="l" t="t" r="r" b="b"/>
              <a:pathLst>
                <a:path w="4296029" h="4296029">
                  <a:moveTo>
                    <a:pt x="2148078" y="0"/>
                  </a:moveTo>
                  <a:cubicBezTo>
                    <a:pt x="961644" y="0"/>
                    <a:pt x="0" y="961771"/>
                    <a:pt x="0" y="2148078"/>
                  </a:cubicBezTo>
                  <a:cubicBezTo>
                    <a:pt x="0" y="3334004"/>
                    <a:pt x="961136" y="4295521"/>
                    <a:pt x="2146935" y="4296029"/>
                  </a:cubicBezTo>
                  <a:lnTo>
                    <a:pt x="2149094" y="4296029"/>
                  </a:lnTo>
                  <a:cubicBezTo>
                    <a:pt x="3334893" y="4295394"/>
                    <a:pt x="4296029" y="3334004"/>
                    <a:pt x="4296029" y="2148078"/>
                  </a:cubicBezTo>
                  <a:cubicBezTo>
                    <a:pt x="4296029" y="961771"/>
                    <a:pt x="3334385" y="0"/>
                    <a:pt x="2148078" y="0"/>
                  </a:cubicBezTo>
                  <a:close/>
                </a:path>
              </a:pathLst>
            </a:custGeom>
            <a:blipFill>
              <a:blip r:embed="rId5"/>
              <a:stretch>
                <a:fillRect l="-69402" r="-6939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0814" y="1307944"/>
            <a:ext cx="13219309" cy="64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4999" dirty="0">
                <a:solidFill>
                  <a:srgbClr val="284393"/>
                </a:solidFill>
                <a:latin typeface="Montserrat 1 Bold"/>
              </a:rPr>
              <a:t>Renewable Energy Projects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89438" y="4235844"/>
            <a:ext cx="4986220" cy="546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Joffre I and II (47.5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Youngstown (6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Sheerness I (13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Caroline (14.6 MW)</a:t>
            </a:r>
          </a:p>
          <a:p>
            <a:pPr marL="604521" lvl="1" indent="-302261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Viking (9 MW)</a:t>
            </a:r>
          </a:p>
          <a:p>
            <a:pPr marL="604521" lvl="1" indent="-302261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Lougheed (14.8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Brooks (26 MW) 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Killam (21.6 MW) 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Wainwright (14 MW)</a:t>
            </a:r>
          </a:p>
          <a:p>
            <a:pPr marL="604521" lvl="1" indent="-302261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Provost (14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Bassano (15 MW)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06308" y="3614738"/>
            <a:ext cx="6385953" cy="354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dirty="0">
                <a:solidFill>
                  <a:srgbClr val="737373"/>
                </a:solidFill>
                <a:latin typeface="Montserrat 1 Bold"/>
              </a:rPr>
              <a:t>Transmission Projects 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Mannix Mine (59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Harvest Sky I and II (40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737373"/>
                </a:solidFill>
                <a:latin typeface="Montserrat 1"/>
              </a:rPr>
              <a:t>Paintearth</a:t>
            </a:r>
            <a:r>
              <a:rPr lang="en-US" sz="2800" dirty="0">
                <a:solidFill>
                  <a:srgbClr val="737373"/>
                </a:solidFill>
                <a:latin typeface="Montserrat 1"/>
              </a:rPr>
              <a:t> (330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Sheerness III (310 MW) 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Joffre III (300 MW)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737373"/>
                </a:solidFill>
                <a:latin typeface="Montserrat 1"/>
              </a:rPr>
              <a:t>Wind River (up to 700 MW)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89438" y="3583686"/>
            <a:ext cx="4726335" cy="53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dirty="0">
                <a:solidFill>
                  <a:srgbClr val="737373"/>
                </a:solidFill>
                <a:latin typeface="Montserrat 1 Bold"/>
              </a:rPr>
              <a:t>Distribution Projects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0814" y="2031831"/>
            <a:ext cx="10646551" cy="97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3799" dirty="0">
                <a:solidFill>
                  <a:srgbClr val="154189"/>
                </a:solidFill>
                <a:latin typeface="Montserrat Classic Bold"/>
              </a:rPr>
              <a:t>Approx. </a:t>
            </a:r>
            <a:r>
              <a:rPr lang="en-US" sz="3799" dirty="0">
                <a:solidFill>
                  <a:schemeClr val="accent2"/>
                </a:solidFill>
                <a:latin typeface="Montserrat Classic Bold"/>
              </a:rPr>
              <a:t>1.9 GW </a:t>
            </a:r>
            <a:r>
              <a:rPr lang="en-US" sz="3799" dirty="0">
                <a:solidFill>
                  <a:srgbClr val="154189"/>
                </a:solidFill>
                <a:latin typeface="Montserrat Classic Bold"/>
              </a:rPr>
              <a:t>of solar (and wind) projects of interest</a:t>
            </a:r>
            <a:endParaRPr lang="en-US" sz="3799" dirty="0">
              <a:solidFill>
                <a:srgbClr val="000000"/>
              </a:solidFill>
              <a:latin typeface="Montserrat Classic Bold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450A298F-CBC6-7E97-4099-33E53C894C36}"/>
              </a:ext>
            </a:extLst>
          </p:cNvPr>
          <p:cNvSpPr/>
          <p:nvPr/>
        </p:nvSpPr>
        <p:spPr>
          <a:xfrm>
            <a:off x="15392400" y="567389"/>
            <a:ext cx="2309934" cy="740555"/>
          </a:xfrm>
          <a:custGeom>
            <a:avLst/>
            <a:gdLst/>
            <a:ahLst/>
            <a:cxnLst/>
            <a:rect l="l" t="t" r="r" b="b"/>
            <a:pathLst>
              <a:path w="2309934" h="740555">
                <a:moveTo>
                  <a:pt x="0" y="0"/>
                </a:moveTo>
                <a:lnTo>
                  <a:pt x="2309934" y="0"/>
                </a:lnTo>
                <a:lnTo>
                  <a:pt x="2309934" y="740555"/>
                </a:lnTo>
                <a:lnTo>
                  <a:pt x="0" y="740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9CDA4-B940-1F62-D7C2-F7E394A696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00" t="10889" r="18000" b="10889"/>
          <a:stretch/>
        </p:blipFill>
        <p:spPr>
          <a:xfrm>
            <a:off x="11413156" y="7277100"/>
            <a:ext cx="2978107" cy="272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28692" y="-151194"/>
            <a:ext cx="22060324" cy="10589387"/>
          </a:xfrm>
          <a:custGeom>
            <a:avLst/>
            <a:gdLst/>
            <a:ahLst/>
            <a:cxnLst/>
            <a:rect l="l" t="t" r="r" b="b"/>
            <a:pathLst>
              <a:path w="22060324" h="10589387">
                <a:moveTo>
                  <a:pt x="0" y="0"/>
                </a:moveTo>
                <a:lnTo>
                  <a:pt x="22060325" y="0"/>
                </a:lnTo>
                <a:lnTo>
                  <a:pt x="22060325" y="10589388"/>
                </a:lnTo>
                <a:lnTo>
                  <a:pt x="0" y="10589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78" r="-2137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6433810" y="2332549"/>
            <a:ext cx="5239291" cy="4754657"/>
          </a:xfrm>
          <a:custGeom>
            <a:avLst/>
            <a:gdLst/>
            <a:ahLst/>
            <a:cxnLst/>
            <a:rect l="l" t="t" r="r" b="b"/>
            <a:pathLst>
              <a:path w="5239291" h="4754657">
                <a:moveTo>
                  <a:pt x="0" y="0"/>
                </a:moveTo>
                <a:lnTo>
                  <a:pt x="5239292" y="0"/>
                </a:lnTo>
                <a:lnTo>
                  <a:pt x="5239292" y="4754657"/>
                </a:lnTo>
                <a:lnTo>
                  <a:pt x="0" y="4754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-3586907" y="-3295672"/>
            <a:ext cx="7963988" cy="7043288"/>
            <a:chOff x="0" y="0"/>
            <a:chExt cx="10618650" cy="9391050"/>
          </a:xfrm>
        </p:grpSpPr>
        <p:sp>
          <p:nvSpPr>
            <p:cNvPr id="5" name="Freeform 5"/>
            <p:cNvSpPr/>
            <p:nvPr/>
          </p:nvSpPr>
          <p:spPr>
            <a:xfrm>
              <a:off x="9525" y="9525"/>
              <a:ext cx="10599674" cy="9371965"/>
            </a:xfrm>
            <a:custGeom>
              <a:avLst/>
              <a:gdLst/>
              <a:ahLst/>
              <a:cxnLst/>
              <a:rect l="l" t="t" r="r" b="b"/>
              <a:pathLst>
                <a:path w="10599674" h="9371965">
                  <a:moveTo>
                    <a:pt x="0" y="4686046"/>
                  </a:moveTo>
                  <a:cubicBezTo>
                    <a:pt x="0" y="2098040"/>
                    <a:pt x="2372741" y="0"/>
                    <a:pt x="5299837" y="0"/>
                  </a:cubicBezTo>
                  <a:cubicBezTo>
                    <a:pt x="8226933" y="0"/>
                    <a:pt x="10599674" y="2098040"/>
                    <a:pt x="10599674" y="4686046"/>
                  </a:cubicBezTo>
                  <a:cubicBezTo>
                    <a:pt x="10599674" y="7274052"/>
                    <a:pt x="8226806" y="9371965"/>
                    <a:pt x="5299837" y="9371965"/>
                  </a:cubicBezTo>
                  <a:cubicBezTo>
                    <a:pt x="2372868" y="9371965"/>
                    <a:pt x="0" y="7274052"/>
                    <a:pt x="0" y="4686046"/>
                  </a:cubicBezTo>
                  <a:close/>
                </a:path>
              </a:pathLst>
            </a:custGeom>
            <a:solidFill>
              <a:srgbClr val="FFD96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0618597" cy="9391142"/>
            </a:xfrm>
            <a:custGeom>
              <a:avLst/>
              <a:gdLst/>
              <a:ahLst/>
              <a:cxnLst/>
              <a:rect l="l" t="t" r="r" b="b"/>
              <a:pathLst>
                <a:path w="10618597" h="9391142">
                  <a:moveTo>
                    <a:pt x="0" y="4695571"/>
                  </a:moveTo>
                  <a:cubicBezTo>
                    <a:pt x="0" y="2101215"/>
                    <a:pt x="2378202" y="0"/>
                    <a:pt x="5309362" y="0"/>
                  </a:cubicBezTo>
                  <a:cubicBezTo>
                    <a:pt x="8240522" y="0"/>
                    <a:pt x="10618597" y="2101215"/>
                    <a:pt x="10618597" y="4695571"/>
                  </a:cubicBezTo>
                  <a:lnTo>
                    <a:pt x="10609072" y="4695571"/>
                  </a:lnTo>
                  <a:lnTo>
                    <a:pt x="10618597" y="4695571"/>
                  </a:lnTo>
                  <a:cubicBezTo>
                    <a:pt x="10618597" y="7289927"/>
                    <a:pt x="8240395" y="9391142"/>
                    <a:pt x="5309235" y="9391142"/>
                  </a:cubicBezTo>
                  <a:lnTo>
                    <a:pt x="5309235" y="9381617"/>
                  </a:lnTo>
                  <a:lnTo>
                    <a:pt x="5309235" y="9391142"/>
                  </a:lnTo>
                  <a:cubicBezTo>
                    <a:pt x="2378202" y="9391015"/>
                    <a:pt x="0" y="7289800"/>
                    <a:pt x="0" y="4695571"/>
                  </a:cubicBezTo>
                  <a:lnTo>
                    <a:pt x="9525" y="4695571"/>
                  </a:lnTo>
                  <a:lnTo>
                    <a:pt x="19050" y="4695571"/>
                  </a:lnTo>
                  <a:lnTo>
                    <a:pt x="9525" y="4695571"/>
                  </a:lnTo>
                  <a:lnTo>
                    <a:pt x="0" y="4695571"/>
                  </a:lnTo>
                  <a:moveTo>
                    <a:pt x="19050" y="4695571"/>
                  </a:moveTo>
                  <a:cubicBezTo>
                    <a:pt x="19050" y="4700778"/>
                    <a:pt x="14732" y="4705096"/>
                    <a:pt x="9525" y="4705096"/>
                  </a:cubicBezTo>
                  <a:cubicBezTo>
                    <a:pt x="4318" y="4705096"/>
                    <a:pt x="0" y="4700778"/>
                    <a:pt x="0" y="4695571"/>
                  </a:cubicBezTo>
                  <a:cubicBezTo>
                    <a:pt x="0" y="4690364"/>
                    <a:pt x="4318" y="4686046"/>
                    <a:pt x="9525" y="4686046"/>
                  </a:cubicBezTo>
                  <a:cubicBezTo>
                    <a:pt x="14732" y="4686046"/>
                    <a:pt x="19050" y="4690364"/>
                    <a:pt x="19050" y="4695571"/>
                  </a:cubicBezTo>
                  <a:cubicBezTo>
                    <a:pt x="19050" y="7277227"/>
                    <a:pt x="2386457" y="9372092"/>
                    <a:pt x="5309362" y="9372092"/>
                  </a:cubicBezTo>
                  <a:cubicBezTo>
                    <a:pt x="8232267" y="9372092"/>
                    <a:pt x="10599547" y="7277227"/>
                    <a:pt x="10599547" y="4695571"/>
                  </a:cubicBezTo>
                  <a:cubicBezTo>
                    <a:pt x="10599547" y="2113915"/>
                    <a:pt x="8232140" y="19050"/>
                    <a:pt x="5309362" y="19050"/>
                  </a:cubicBezTo>
                  <a:lnTo>
                    <a:pt x="5309362" y="9525"/>
                  </a:lnTo>
                  <a:lnTo>
                    <a:pt x="5309362" y="19050"/>
                  </a:lnTo>
                  <a:cubicBezTo>
                    <a:pt x="2386457" y="19050"/>
                    <a:pt x="19050" y="2113788"/>
                    <a:pt x="19050" y="46955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" name="Freeform 7"/>
          <p:cNvSpPr/>
          <p:nvPr/>
        </p:nvSpPr>
        <p:spPr>
          <a:xfrm>
            <a:off x="14841186" y="9138442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3411018" y="9138442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3661363" y="9122080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129551" y="9138442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2293130" y="9138442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4543216" y="9138442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16023604" y="9122080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18771" y="9138442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>
            <a:off x="12480396" y="9122080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Freeform 16"/>
          <p:cNvSpPr/>
          <p:nvPr/>
        </p:nvSpPr>
        <p:spPr>
          <a:xfrm>
            <a:off x="17155802" y="9122080"/>
            <a:ext cx="1132198" cy="1158083"/>
          </a:xfrm>
          <a:custGeom>
            <a:avLst/>
            <a:gdLst/>
            <a:ahLst/>
            <a:cxnLst/>
            <a:rect l="l" t="t" r="r" b="b"/>
            <a:pathLst>
              <a:path w="1132198" h="1158083">
                <a:moveTo>
                  <a:pt x="0" y="0"/>
                </a:moveTo>
                <a:lnTo>
                  <a:pt x="1132198" y="0"/>
                </a:lnTo>
                <a:lnTo>
                  <a:pt x="1132198" y="1158083"/>
                </a:lnTo>
                <a:lnTo>
                  <a:pt x="0" y="115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7" name="Group 17"/>
          <p:cNvGrpSpPr/>
          <p:nvPr/>
        </p:nvGrpSpPr>
        <p:grpSpPr>
          <a:xfrm>
            <a:off x="646873" y="5038172"/>
            <a:ext cx="5186710" cy="1175776"/>
            <a:chOff x="0" y="0"/>
            <a:chExt cx="1366047" cy="309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66047" cy="309669"/>
            </a:xfrm>
            <a:custGeom>
              <a:avLst/>
              <a:gdLst/>
              <a:ahLst/>
              <a:cxnLst/>
              <a:rect l="l" t="t" r="r" b="b"/>
              <a:pathLst>
                <a:path w="1366047" h="309669">
                  <a:moveTo>
                    <a:pt x="76125" y="0"/>
                  </a:moveTo>
                  <a:lnTo>
                    <a:pt x="1289922" y="0"/>
                  </a:lnTo>
                  <a:cubicBezTo>
                    <a:pt x="1310112" y="0"/>
                    <a:pt x="1329474" y="8020"/>
                    <a:pt x="1343751" y="22296"/>
                  </a:cubicBezTo>
                  <a:cubicBezTo>
                    <a:pt x="1358027" y="36573"/>
                    <a:pt x="1366047" y="55935"/>
                    <a:pt x="1366047" y="76125"/>
                  </a:cubicBezTo>
                  <a:lnTo>
                    <a:pt x="1366047" y="233545"/>
                  </a:lnTo>
                  <a:cubicBezTo>
                    <a:pt x="1366047" y="275587"/>
                    <a:pt x="1331965" y="309669"/>
                    <a:pt x="1289922" y="309669"/>
                  </a:cubicBezTo>
                  <a:lnTo>
                    <a:pt x="76125" y="309669"/>
                  </a:lnTo>
                  <a:cubicBezTo>
                    <a:pt x="55935" y="309669"/>
                    <a:pt x="36573" y="301649"/>
                    <a:pt x="22296" y="287373"/>
                  </a:cubicBezTo>
                  <a:cubicBezTo>
                    <a:pt x="8020" y="273097"/>
                    <a:pt x="0" y="253734"/>
                    <a:pt x="0" y="233545"/>
                  </a:cubicBezTo>
                  <a:lnTo>
                    <a:pt x="0" y="76125"/>
                  </a:lnTo>
                  <a:cubicBezTo>
                    <a:pt x="0" y="34082"/>
                    <a:pt x="34082" y="0"/>
                    <a:pt x="76125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1366047" cy="271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914314" y="5278986"/>
            <a:ext cx="750679" cy="673734"/>
          </a:xfrm>
          <a:custGeom>
            <a:avLst/>
            <a:gdLst/>
            <a:ahLst/>
            <a:cxnLst/>
            <a:rect l="l" t="t" r="r" b="b"/>
            <a:pathLst>
              <a:path w="750679" h="673734">
                <a:moveTo>
                  <a:pt x="0" y="0"/>
                </a:moveTo>
                <a:lnTo>
                  <a:pt x="750679" y="0"/>
                </a:lnTo>
                <a:lnTo>
                  <a:pt x="750679" y="673734"/>
                </a:lnTo>
                <a:lnTo>
                  <a:pt x="0" y="673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TextBox 21"/>
          <p:cNvSpPr txBox="1"/>
          <p:nvPr/>
        </p:nvSpPr>
        <p:spPr>
          <a:xfrm>
            <a:off x="1826918" y="5278668"/>
            <a:ext cx="3744529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Transpiration from plants </a:t>
            </a:r>
          </a:p>
          <a:p>
            <a:pPr algn="l"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cools the panels increasing their efficiency.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71950" y="2369476"/>
            <a:ext cx="5325320" cy="1162059"/>
            <a:chOff x="0" y="0"/>
            <a:chExt cx="1402554" cy="3060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02554" cy="306057"/>
            </a:xfrm>
            <a:custGeom>
              <a:avLst/>
              <a:gdLst/>
              <a:ahLst/>
              <a:cxnLst/>
              <a:rect l="l" t="t" r="r" b="b"/>
              <a:pathLst>
                <a:path w="1402554" h="306057">
                  <a:moveTo>
                    <a:pt x="74144" y="0"/>
                  </a:moveTo>
                  <a:lnTo>
                    <a:pt x="1328410" y="0"/>
                  </a:lnTo>
                  <a:cubicBezTo>
                    <a:pt x="1348074" y="0"/>
                    <a:pt x="1366933" y="7812"/>
                    <a:pt x="1380837" y="21716"/>
                  </a:cubicBezTo>
                  <a:cubicBezTo>
                    <a:pt x="1394742" y="35621"/>
                    <a:pt x="1402554" y="54479"/>
                    <a:pt x="1402554" y="74144"/>
                  </a:cubicBezTo>
                  <a:lnTo>
                    <a:pt x="1402554" y="231913"/>
                  </a:lnTo>
                  <a:cubicBezTo>
                    <a:pt x="1402554" y="251577"/>
                    <a:pt x="1394742" y="270436"/>
                    <a:pt x="1380837" y="284341"/>
                  </a:cubicBezTo>
                  <a:cubicBezTo>
                    <a:pt x="1366933" y="298245"/>
                    <a:pt x="1348074" y="306057"/>
                    <a:pt x="1328410" y="306057"/>
                  </a:cubicBezTo>
                  <a:lnTo>
                    <a:pt x="74144" y="306057"/>
                  </a:lnTo>
                  <a:cubicBezTo>
                    <a:pt x="54479" y="306057"/>
                    <a:pt x="35621" y="298245"/>
                    <a:pt x="21716" y="284341"/>
                  </a:cubicBezTo>
                  <a:cubicBezTo>
                    <a:pt x="7812" y="270436"/>
                    <a:pt x="0" y="251577"/>
                    <a:pt x="0" y="231913"/>
                  </a:cubicBezTo>
                  <a:lnTo>
                    <a:pt x="0" y="74144"/>
                  </a:lnTo>
                  <a:cubicBezTo>
                    <a:pt x="0" y="54479"/>
                    <a:pt x="7812" y="35621"/>
                    <a:pt x="21716" y="21716"/>
                  </a:cubicBezTo>
                  <a:cubicBezTo>
                    <a:pt x="35621" y="7812"/>
                    <a:pt x="54479" y="0"/>
                    <a:pt x="74144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1402554" cy="267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815838" y="2510600"/>
            <a:ext cx="879812" cy="879812"/>
          </a:xfrm>
          <a:custGeom>
            <a:avLst/>
            <a:gdLst/>
            <a:ahLst/>
            <a:cxnLst/>
            <a:rect l="l" t="t" r="r" b="b"/>
            <a:pathLst>
              <a:path w="879812" h="879812">
                <a:moveTo>
                  <a:pt x="0" y="0"/>
                </a:moveTo>
                <a:lnTo>
                  <a:pt x="879812" y="0"/>
                </a:lnTo>
                <a:lnTo>
                  <a:pt x="879812" y="879812"/>
                </a:lnTo>
                <a:lnTo>
                  <a:pt x="0" y="879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6" name="TextBox 26"/>
          <p:cNvSpPr txBox="1"/>
          <p:nvPr/>
        </p:nvSpPr>
        <p:spPr>
          <a:xfrm>
            <a:off x="1782973" y="2631977"/>
            <a:ext cx="3885137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Shade from the solar panels reduces evaporation which helps soil retain moisture longer.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363475" y="4843227"/>
            <a:ext cx="5336755" cy="1233027"/>
            <a:chOff x="0" y="0"/>
            <a:chExt cx="1405565" cy="3247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05565" cy="324748"/>
            </a:xfrm>
            <a:custGeom>
              <a:avLst/>
              <a:gdLst/>
              <a:ahLst/>
              <a:cxnLst/>
              <a:rect l="l" t="t" r="r" b="b"/>
              <a:pathLst>
                <a:path w="1405565" h="324748">
                  <a:moveTo>
                    <a:pt x="73985" y="0"/>
                  </a:moveTo>
                  <a:lnTo>
                    <a:pt x="1331581" y="0"/>
                  </a:lnTo>
                  <a:cubicBezTo>
                    <a:pt x="1351203" y="0"/>
                    <a:pt x="1370021" y="7795"/>
                    <a:pt x="1383896" y="21670"/>
                  </a:cubicBezTo>
                  <a:cubicBezTo>
                    <a:pt x="1397770" y="35544"/>
                    <a:pt x="1405565" y="54363"/>
                    <a:pt x="1405565" y="73985"/>
                  </a:cubicBezTo>
                  <a:lnTo>
                    <a:pt x="1405565" y="250763"/>
                  </a:lnTo>
                  <a:cubicBezTo>
                    <a:pt x="1405565" y="270385"/>
                    <a:pt x="1397770" y="289203"/>
                    <a:pt x="1383896" y="303078"/>
                  </a:cubicBezTo>
                  <a:cubicBezTo>
                    <a:pt x="1370021" y="316953"/>
                    <a:pt x="1351203" y="324748"/>
                    <a:pt x="1331581" y="324748"/>
                  </a:cubicBezTo>
                  <a:lnTo>
                    <a:pt x="73985" y="324748"/>
                  </a:lnTo>
                  <a:cubicBezTo>
                    <a:pt x="54363" y="324748"/>
                    <a:pt x="35544" y="316953"/>
                    <a:pt x="21670" y="303078"/>
                  </a:cubicBezTo>
                  <a:cubicBezTo>
                    <a:pt x="7795" y="289203"/>
                    <a:pt x="0" y="270385"/>
                    <a:pt x="0" y="250763"/>
                  </a:cubicBezTo>
                  <a:lnTo>
                    <a:pt x="0" y="73985"/>
                  </a:lnTo>
                  <a:cubicBezTo>
                    <a:pt x="0" y="54363"/>
                    <a:pt x="7795" y="35544"/>
                    <a:pt x="21670" y="21670"/>
                  </a:cubicBezTo>
                  <a:cubicBezTo>
                    <a:pt x="35544" y="7795"/>
                    <a:pt x="54363" y="0"/>
                    <a:pt x="73985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38100"/>
              <a:ext cx="1405565" cy="286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30" name="Freeform 30"/>
          <p:cNvSpPr/>
          <p:nvPr/>
        </p:nvSpPr>
        <p:spPr>
          <a:xfrm rot="-2418245">
            <a:off x="12677880" y="5149095"/>
            <a:ext cx="791137" cy="589397"/>
          </a:xfrm>
          <a:custGeom>
            <a:avLst/>
            <a:gdLst/>
            <a:ahLst/>
            <a:cxnLst/>
            <a:rect l="l" t="t" r="r" b="b"/>
            <a:pathLst>
              <a:path w="791137" h="589397">
                <a:moveTo>
                  <a:pt x="0" y="0"/>
                </a:moveTo>
                <a:lnTo>
                  <a:pt x="791136" y="0"/>
                </a:lnTo>
                <a:lnTo>
                  <a:pt x="791136" y="589397"/>
                </a:lnTo>
                <a:lnTo>
                  <a:pt x="0" y="5893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3419114" y="5106609"/>
            <a:ext cx="3971384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Elevated solar panels utilize excess sunlight not needed by plants.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291470" y="6276279"/>
            <a:ext cx="5415194" cy="1275246"/>
            <a:chOff x="0" y="0"/>
            <a:chExt cx="1565474" cy="3686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65474" cy="368660"/>
            </a:xfrm>
            <a:custGeom>
              <a:avLst/>
              <a:gdLst/>
              <a:ahLst/>
              <a:cxnLst/>
              <a:rect l="l" t="t" r="r" b="b"/>
              <a:pathLst>
                <a:path w="1565474" h="368660">
                  <a:moveTo>
                    <a:pt x="65765" y="0"/>
                  </a:moveTo>
                  <a:lnTo>
                    <a:pt x="1499709" y="0"/>
                  </a:lnTo>
                  <a:cubicBezTo>
                    <a:pt x="1517151" y="0"/>
                    <a:pt x="1533879" y="6929"/>
                    <a:pt x="1546212" y="19262"/>
                  </a:cubicBezTo>
                  <a:cubicBezTo>
                    <a:pt x="1558545" y="31595"/>
                    <a:pt x="1565474" y="48323"/>
                    <a:pt x="1565474" y="65765"/>
                  </a:cubicBezTo>
                  <a:lnTo>
                    <a:pt x="1565474" y="302895"/>
                  </a:lnTo>
                  <a:cubicBezTo>
                    <a:pt x="1565474" y="320337"/>
                    <a:pt x="1558545" y="337064"/>
                    <a:pt x="1546212" y="349398"/>
                  </a:cubicBezTo>
                  <a:cubicBezTo>
                    <a:pt x="1533879" y="361731"/>
                    <a:pt x="1517151" y="368660"/>
                    <a:pt x="1499709" y="368660"/>
                  </a:cubicBezTo>
                  <a:lnTo>
                    <a:pt x="65765" y="368660"/>
                  </a:lnTo>
                  <a:cubicBezTo>
                    <a:pt x="48323" y="368660"/>
                    <a:pt x="31595" y="361731"/>
                    <a:pt x="19262" y="349398"/>
                  </a:cubicBezTo>
                  <a:cubicBezTo>
                    <a:pt x="6929" y="337064"/>
                    <a:pt x="0" y="320337"/>
                    <a:pt x="0" y="302895"/>
                  </a:cubicBezTo>
                  <a:lnTo>
                    <a:pt x="0" y="65765"/>
                  </a:lnTo>
                  <a:cubicBezTo>
                    <a:pt x="0" y="48323"/>
                    <a:pt x="6929" y="31595"/>
                    <a:pt x="19262" y="19262"/>
                  </a:cubicBezTo>
                  <a:cubicBezTo>
                    <a:pt x="31595" y="6929"/>
                    <a:pt x="48323" y="0"/>
                    <a:pt x="65765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47625"/>
              <a:ext cx="1565474" cy="321035"/>
            </a:xfrm>
            <a:prstGeom prst="rect">
              <a:avLst/>
            </a:prstGeom>
          </p:spPr>
          <p:txBody>
            <a:bodyPr lIns="46281" tIns="46281" rIns="46281" bIns="46281" rtlCol="0" anchor="ctr"/>
            <a:lstStyle/>
            <a:p>
              <a:pPr>
                <a:lnSpc>
                  <a:spcPts val="1999"/>
                </a:lnSpc>
              </a:pPr>
              <a:r>
                <a:rPr lang="en-US" sz="1999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12611541" y="6472825"/>
            <a:ext cx="942864" cy="869149"/>
          </a:xfrm>
          <a:custGeom>
            <a:avLst/>
            <a:gdLst/>
            <a:ahLst/>
            <a:cxnLst/>
            <a:rect l="l" t="t" r="r" b="b"/>
            <a:pathLst>
              <a:path w="942864" h="869149">
                <a:moveTo>
                  <a:pt x="0" y="0"/>
                </a:moveTo>
                <a:lnTo>
                  <a:pt x="942864" y="0"/>
                </a:lnTo>
                <a:lnTo>
                  <a:pt x="942864" y="869150"/>
                </a:lnTo>
                <a:lnTo>
                  <a:pt x="0" y="869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6" name="TextBox 36"/>
          <p:cNvSpPr txBox="1"/>
          <p:nvPr/>
        </p:nvSpPr>
        <p:spPr>
          <a:xfrm>
            <a:off x="13642313" y="6476304"/>
            <a:ext cx="3659109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Solar panels create a microclimate which helps protects plants from heat stress, hail, soft frost and wind.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646873" y="7567297"/>
            <a:ext cx="5109233" cy="1118548"/>
            <a:chOff x="0" y="0"/>
            <a:chExt cx="1345642" cy="2945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345642" cy="294597"/>
            </a:xfrm>
            <a:custGeom>
              <a:avLst/>
              <a:gdLst/>
              <a:ahLst/>
              <a:cxnLst/>
              <a:rect l="l" t="t" r="r" b="b"/>
              <a:pathLst>
                <a:path w="1345642" h="294597">
                  <a:moveTo>
                    <a:pt x="77279" y="0"/>
                  </a:moveTo>
                  <a:lnTo>
                    <a:pt x="1268362" y="0"/>
                  </a:lnTo>
                  <a:cubicBezTo>
                    <a:pt x="1311043" y="0"/>
                    <a:pt x="1345642" y="34599"/>
                    <a:pt x="1345642" y="77279"/>
                  </a:cubicBezTo>
                  <a:lnTo>
                    <a:pt x="1345642" y="217318"/>
                  </a:lnTo>
                  <a:cubicBezTo>
                    <a:pt x="1345642" y="237813"/>
                    <a:pt x="1337500" y="257470"/>
                    <a:pt x="1323007" y="271962"/>
                  </a:cubicBezTo>
                  <a:cubicBezTo>
                    <a:pt x="1308514" y="286455"/>
                    <a:pt x="1288858" y="294597"/>
                    <a:pt x="1268362" y="294597"/>
                  </a:cubicBezTo>
                  <a:lnTo>
                    <a:pt x="77279" y="294597"/>
                  </a:lnTo>
                  <a:cubicBezTo>
                    <a:pt x="34599" y="294597"/>
                    <a:pt x="0" y="259998"/>
                    <a:pt x="0" y="217318"/>
                  </a:cubicBezTo>
                  <a:lnTo>
                    <a:pt x="0" y="77279"/>
                  </a:lnTo>
                  <a:cubicBezTo>
                    <a:pt x="0" y="34599"/>
                    <a:pt x="34599" y="0"/>
                    <a:pt x="77279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38100"/>
              <a:ext cx="1345642" cy="256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1075652" y="7713846"/>
            <a:ext cx="320045" cy="764287"/>
          </a:xfrm>
          <a:custGeom>
            <a:avLst/>
            <a:gdLst/>
            <a:ahLst/>
            <a:cxnLst/>
            <a:rect l="l" t="t" r="r" b="b"/>
            <a:pathLst>
              <a:path w="320045" h="764287">
                <a:moveTo>
                  <a:pt x="0" y="0"/>
                </a:moveTo>
                <a:lnTo>
                  <a:pt x="320045" y="0"/>
                </a:lnTo>
                <a:lnTo>
                  <a:pt x="320045" y="764287"/>
                </a:lnTo>
                <a:lnTo>
                  <a:pt x="0" y="7642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1" name="TextBox 41"/>
          <p:cNvSpPr txBox="1"/>
          <p:nvPr/>
        </p:nvSpPr>
        <p:spPr>
          <a:xfrm>
            <a:off x="1669277" y="7881756"/>
            <a:ext cx="3983332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Shaded areas make for better working conditions. 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2297903" y="2369476"/>
            <a:ext cx="5402327" cy="1118548"/>
            <a:chOff x="0" y="0"/>
            <a:chExt cx="1422835" cy="29459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422835" cy="294597"/>
            </a:xfrm>
            <a:custGeom>
              <a:avLst/>
              <a:gdLst/>
              <a:ahLst/>
              <a:cxnLst/>
              <a:rect l="l" t="t" r="r" b="b"/>
              <a:pathLst>
                <a:path w="1422835" h="294597">
                  <a:moveTo>
                    <a:pt x="73087" y="0"/>
                  </a:moveTo>
                  <a:lnTo>
                    <a:pt x="1349749" y="0"/>
                  </a:lnTo>
                  <a:cubicBezTo>
                    <a:pt x="1390113" y="0"/>
                    <a:pt x="1422835" y="32722"/>
                    <a:pt x="1422835" y="73087"/>
                  </a:cubicBezTo>
                  <a:lnTo>
                    <a:pt x="1422835" y="221510"/>
                  </a:lnTo>
                  <a:cubicBezTo>
                    <a:pt x="1422835" y="240894"/>
                    <a:pt x="1415135" y="259484"/>
                    <a:pt x="1401429" y="273190"/>
                  </a:cubicBezTo>
                  <a:cubicBezTo>
                    <a:pt x="1387722" y="286897"/>
                    <a:pt x="1369132" y="294597"/>
                    <a:pt x="1349749" y="294597"/>
                  </a:cubicBezTo>
                  <a:lnTo>
                    <a:pt x="73087" y="294597"/>
                  </a:lnTo>
                  <a:cubicBezTo>
                    <a:pt x="32722" y="294597"/>
                    <a:pt x="0" y="261875"/>
                    <a:pt x="0" y="221510"/>
                  </a:cubicBezTo>
                  <a:lnTo>
                    <a:pt x="0" y="73087"/>
                  </a:lnTo>
                  <a:cubicBezTo>
                    <a:pt x="0" y="53703"/>
                    <a:pt x="7700" y="35113"/>
                    <a:pt x="21407" y="21407"/>
                  </a:cubicBezTo>
                  <a:cubicBezTo>
                    <a:pt x="35113" y="7700"/>
                    <a:pt x="53703" y="0"/>
                    <a:pt x="73087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38100"/>
              <a:ext cx="1422835" cy="256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2580296" y="2565716"/>
            <a:ext cx="689273" cy="685826"/>
          </a:xfrm>
          <a:custGeom>
            <a:avLst/>
            <a:gdLst/>
            <a:ahLst/>
            <a:cxnLst/>
            <a:rect l="l" t="t" r="r" b="b"/>
            <a:pathLst>
              <a:path w="689273" h="685826">
                <a:moveTo>
                  <a:pt x="0" y="0"/>
                </a:moveTo>
                <a:lnTo>
                  <a:pt x="689273" y="0"/>
                </a:lnTo>
                <a:lnTo>
                  <a:pt x="689273" y="685826"/>
                </a:lnTo>
                <a:lnTo>
                  <a:pt x="0" y="6858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6" name="TextBox 46"/>
          <p:cNvSpPr txBox="1"/>
          <p:nvPr/>
        </p:nvSpPr>
        <p:spPr>
          <a:xfrm>
            <a:off x="13400241" y="2685744"/>
            <a:ext cx="3882691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Significantly reduces carbon emissions.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2297903" y="3663898"/>
            <a:ext cx="5402327" cy="1045979"/>
            <a:chOff x="0" y="0"/>
            <a:chExt cx="1422835" cy="275484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422835" cy="275484"/>
            </a:xfrm>
            <a:custGeom>
              <a:avLst/>
              <a:gdLst/>
              <a:ahLst/>
              <a:cxnLst/>
              <a:rect l="l" t="t" r="r" b="b"/>
              <a:pathLst>
                <a:path w="1422835" h="275484">
                  <a:moveTo>
                    <a:pt x="73087" y="0"/>
                  </a:moveTo>
                  <a:lnTo>
                    <a:pt x="1349749" y="0"/>
                  </a:lnTo>
                  <a:cubicBezTo>
                    <a:pt x="1390113" y="0"/>
                    <a:pt x="1422835" y="32722"/>
                    <a:pt x="1422835" y="73087"/>
                  </a:cubicBezTo>
                  <a:lnTo>
                    <a:pt x="1422835" y="202398"/>
                  </a:lnTo>
                  <a:cubicBezTo>
                    <a:pt x="1422835" y="221781"/>
                    <a:pt x="1415135" y="240371"/>
                    <a:pt x="1401429" y="254078"/>
                  </a:cubicBezTo>
                  <a:cubicBezTo>
                    <a:pt x="1387722" y="267784"/>
                    <a:pt x="1369132" y="275484"/>
                    <a:pt x="1349749" y="275484"/>
                  </a:cubicBezTo>
                  <a:lnTo>
                    <a:pt x="73087" y="275484"/>
                  </a:lnTo>
                  <a:cubicBezTo>
                    <a:pt x="32722" y="275484"/>
                    <a:pt x="0" y="242762"/>
                    <a:pt x="0" y="202398"/>
                  </a:cubicBezTo>
                  <a:lnTo>
                    <a:pt x="0" y="73087"/>
                  </a:lnTo>
                  <a:cubicBezTo>
                    <a:pt x="0" y="53703"/>
                    <a:pt x="7700" y="35113"/>
                    <a:pt x="21407" y="21407"/>
                  </a:cubicBezTo>
                  <a:cubicBezTo>
                    <a:pt x="35113" y="7700"/>
                    <a:pt x="53703" y="0"/>
                    <a:pt x="73087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38100"/>
              <a:ext cx="1422835" cy="237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2659161" y="3781696"/>
            <a:ext cx="1051372" cy="817442"/>
          </a:xfrm>
          <a:custGeom>
            <a:avLst/>
            <a:gdLst/>
            <a:ahLst/>
            <a:cxnLst/>
            <a:rect l="l" t="t" r="r" b="b"/>
            <a:pathLst>
              <a:path w="1051372" h="817442">
                <a:moveTo>
                  <a:pt x="0" y="0"/>
                </a:moveTo>
                <a:lnTo>
                  <a:pt x="1051372" y="0"/>
                </a:lnTo>
                <a:lnTo>
                  <a:pt x="1051372" y="817442"/>
                </a:lnTo>
                <a:lnTo>
                  <a:pt x="0" y="8174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1" name="TextBox 51"/>
          <p:cNvSpPr txBox="1"/>
          <p:nvPr/>
        </p:nvSpPr>
        <p:spPr>
          <a:xfrm>
            <a:off x="13827239" y="3958007"/>
            <a:ext cx="3328563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Increases crop productivity and land utilization.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646873" y="6318723"/>
            <a:ext cx="5109233" cy="1152771"/>
            <a:chOff x="0" y="0"/>
            <a:chExt cx="1345642" cy="30361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345642" cy="303610"/>
            </a:xfrm>
            <a:custGeom>
              <a:avLst/>
              <a:gdLst/>
              <a:ahLst/>
              <a:cxnLst/>
              <a:rect l="l" t="t" r="r" b="b"/>
              <a:pathLst>
                <a:path w="1345642" h="303610">
                  <a:moveTo>
                    <a:pt x="77279" y="0"/>
                  </a:moveTo>
                  <a:lnTo>
                    <a:pt x="1268362" y="0"/>
                  </a:lnTo>
                  <a:cubicBezTo>
                    <a:pt x="1311043" y="0"/>
                    <a:pt x="1345642" y="34599"/>
                    <a:pt x="1345642" y="77279"/>
                  </a:cubicBezTo>
                  <a:lnTo>
                    <a:pt x="1345642" y="226331"/>
                  </a:lnTo>
                  <a:cubicBezTo>
                    <a:pt x="1345642" y="269011"/>
                    <a:pt x="1311043" y="303610"/>
                    <a:pt x="1268362" y="303610"/>
                  </a:cubicBezTo>
                  <a:lnTo>
                    <a:pt x="77279" y="303610"/>
                  </a:lnTo>
                  <a:cubicBezTo>
                    <a:pt x="34599" y="303610"/>
                    <a:pt x="0" y="269011"/>
                    <a:pt x="0" y="226331"/>
                  </a:cubicBezTo>
                  <a:lnTo>
                    <a:pt x="0" y="77279"/>
                  </a:lnTo>
                  <a:cubicBezTo>
                    <a:pt x="0" y="34599"/>
                    <a:pt x="34599" y="0"/>
                    <a:pt x="77279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38100"/>
              <a:ext cx="1345642" cy="265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959761" y="6469544"/>
            <a:ext cx="655248" cy="794240"/>
          </a:xfrm>
          <a:custGeom>
            <a:avLst/>
            <a:gdLst/>
            <a:ahLst/>
            <a:cxnLst/>
            <a:rect l="l" t="t" r="r" b="b"/>
            <a:pathLst>
              <a:path w="655248" h="794240">
                <a:moveTo>
                  <a:pt x="0" y="0"/>
                </a:moveTo>
                <a:lnTo>
                  <a:pt x="655248" y="0"/>
                </a:lnTo>
                <a:lnTo>
                  <a:pt x="655248" y="794240"/>
                </a:lnTo>
                <a:lnTo>
                  <a:pt x="0" y="7942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6" name="TextBox 56"/>
          <p:cNvSpPr txBox="1"/>
          <p:nvPr/>
        </p:nvSpPr>
        <p:spPr>
          <a:xfrm>
            <a:off x="1737151" y="6684298"/>
            <a:ext cx="3728733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Generates non-traditional farm revenue.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646873" y="3642732"/>
            <a:ext cx="5186710" cy="1312265"/>
            <a:chOff x="0" y="0"/>
            <a:chExt cx="1493417" cy="37784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493417" cy="377843"/>
            </a:xfrm>
            <a:custGeom>
              <a:avLst/>
              <a:gdLst/>
              <a:ahLst/>
              <a:cxnLst/>
              <a:rect l="l" t="t" r="r" b="b"/>
              <a:pathLst>
                <a:path w="1493417" h="377843">
                  <a:moveTo>
                    <a:pt x="70154" y="0"/>
                  </a:moveTo>
                  <a:lnTo>
                    <a:pt x="1423263" y="0"/>
                  </a:lnTo>
                  <a:cubicBezTo>
                    <a:pt x="1462008" y="0"/>
                    <a:pt x="1493417" y="31409"/>
                    <a:pt x="1493417" y="70154"/>
                  </a:cubicBezTo>
                  <a:lnTo>
                    <a:pt x="1493417" y="307688"/>
                  </a:lnTo>
                  <a:cubicBezTo>
                    <a:pt x="1493417" y="326294"/>
                    <a:pt x="1486026" y="344138"/>
                    <a:pt x="1472870" y="357295"/>
                  </a:cubicBezTo>
                  <a:cubicBezTo>
                    <a:pt x="1459713" y="370451"/>
                    <a:pt x="1441869" y="377843"/>
                    <a:pt x="1423263" y="377843"/>
                  </a:cubicBezTo>
                  <a:lnTo>
                    <a:pt x="70154" y="377843"/>
                  </a:lnTo>
                  <a:cubicBezTo>
                    <a:pt x="51548" y="377843"/>
                    <a:pt x="33704" y="370451"/>
                    <a:pt x="20548" y="357295"/>
                  </a:cubicBezTo>
                  <a:cubicBezTo>
                    <a:pt x="7391" y="344138"/>
                    <a:pt x="0" y="326294"/>
                    <a:pt x="0" y="307688"/>
                  </a:cubicBezTo>
                  <a:lnTo>
                    <a:pt x="0" y="70154"/>
                  </a:lnTo>
                  <a:cubicBezTo>
                    <a:pt x="0" y="31409"/>
                    <a:pt x="31409" y="0"/>
                    <a:pt x="70154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38100"/>
              <a:ext cx="1493417" cy="339743"/>
            </a:xfrm>
            <a:prstGeom prst="rect">
              <a:avLst/>
            </a:prstGeom>
          </p:spPr>
          <p:txBody>
            <a:bodyPr lIns="46467" tIns="46467" rIns="46467" bIns="46467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60" name="Freeform 60"/>
          <p:cNvSpPr/>
          <p:nvPr/>
        </p:nvSpPr>
        <p:spPr>
          <a:xfrm>
            <a:off x="899865" y="3919980"/>
            <a:ext cx="514650" cy="808531"/>
          </a:xfrm>
          <a:custGeom>
            <a:avLst/>
            <a:gdLst/>
            <a:ahLst/>
            <a:cxnLst/>
            <a:rect l="l" t="t" r="r" b="b"/>
            <a:pathLst>
              <a:path w="514650" h="808531">
                <a:moveTo>
                  <a:pt x="0" y="0"/>
                </a:moveTo>
                <a:lnTo>
                  <a:pt x="514650" y="0"/>
                </a:lnTo>
                <a:lnTo>
                  <a:pt x="514650" y="808531"/>
                </a:lnTo>
                <a:lnTo>
                  <a:pt x="0" y="8085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1" name="TextBox 61"/>
          <p:cNvSpPr txBox="1"/>
          <p:nvPr/>
        </p:nvSpPr>
        <p:spPr>
          <a:xfrm>
            <a:off x="1517114" y="3948555"/>
            <a:ext cx="4054333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Solar panels can be outfitted to collect rainwater and used for irrigation.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75652" y="657306"/>
            <a:ext cx="1081022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1E4E79"/>
                </a:solidFill>
                <a:latin typeface="Montserrat Classic Bold"/>
              </a:rPr>
              <a:t>Agrivoltaics - True Synergy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75652" y="1625793"/>
            <a:ext cx="14536041" cy="26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>
                <a:solidFill>
                  <a:srgbClr val="1E4E79"/>
                </a:solidFill>
                <a:latin typeface="Montserrat 1"/>
              </a:rPr>
              <a:t>Under an agrivoltaics systems multiple benefits occur across the food-energy-water nexus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12385146" y="7684875"/>
            <a:ext cx="5315085" cy="1255913"/>
            <a:chOff x="0" y="0"/>
            <a:chExt cx="1399858" cy="33077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399858" cy="330775"/>
            </a:xfrm>
            <a:custGeom>
              <a:avLst/>
              <a:gdLst/>
              <a:ahLst/>
              <a:cxnLst/>
              <a:rect l="l" t="t" r="r" b="b"/>
              <a:pathLst>
                <a:path w="1399858" h="330775">
                  <a:moveTo>
                    <a:pt x="74286" y="0"/>
                  </a:moveTo>
                  <a:lnTo>
                    <a:pt x="1325572" y="0"/>
                  </a:lnTo>
                  <a:cubicBezTo>
                    <a:pt x="1366599" y="0"/>
                    <a:pt x="1399858" y="33259"/>
                    <a:pt x="1399858" y="74286"/>
                  </a:cubicBezTo>
                  <a:lnTo>
                    <a:pt x="1399858" y="256489"/>
                  </a:lnTo>
                  <a:cubicBezTo>
                    <a:pt x="1399858" y="297516"/>
                    <a:pt x="1366599" y="330775"/>
                    <a:pt x="1325572" y="330775"/>
                  </a:cubicBezTo>
                  <a:lnTo>
                    <a:pt x="74286" y="330775"/>
                  </a:lnTo>
                  <a:cubicBezTo>
                    <a:pt x="54584" y="330775"/>
                    <a:pt x="35689" y="322949"/>
                    <a:pt x="21758" y="309017"/>
                  </a:cubicBezTo>
                  <a:cubicBezTo>
                    <a:pt x="7827" y="295086"/>
                    <a:pt x="0" y="276191"/>
                    <a:pt x="0" y="256489"/>
                  </a:cubicBezTo>
                  <a:lnTo>
                    <a:pt x="0" y="74286"/>
                  </a:lnTo>
                  <a:cubicBezTo>
                    <a:pt x="0" y="54584"/>
                    <a:pt x="7827" y="35689"/>
                    <a:pt x="21758" y="21758"/>
                  </a:cubicBezTo>
                  <a:cubicBezTo>
                    <a:pt x="35689" y="7827"/>
                    <a:pt x="54584" y="0"/>
                    <a:pt x="74286" y="0"/>
                  </a:cubicBezTo>
                  <a:close/>
                </a:path>
              </a:pathLst>
            </a:custGeom>
            <a:solidFill>
              <a:srgbClr val="0563C1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38100"/>
              <a:ext cx="1399858" cy="292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000"/>
                </a:lnSpc>
              </a:pPr>
              <a:r>
                <a:rPr lang="en-US" sz="2000">
                  <a:solidFill>
                    <a:srgbClr val="FFFFFF"/>
                  </a:solidFill>
                  <a:latin typeface="Montserrat 1"/>
                </a:rPr>
                <a:t>   </a:t>
              </a:r>
            </a:p>
          </p:txBody>
        </p:sp>
      </p:grpSp>
      <p:sp>
        <p:nvSpPr>
          <p:cNvPr id="67" name="Freeform 67"/>
          <p:cNvSpPr/>
          <p:nvPr/>
        </p:nvSpPr>
        <p:spPr>
          <a:xfrm>
            <a:off x="12750441" y="7837275"/>
            <a:ext cx="332532" cy="940019"/>
          </a:xfrm>
          <a:custGeom>
            <a:avLst/>
            <a:gdLst/>
            <a:ahLst/>
            <a:cxnLst/>
            <a:rect l="l" t="t" r="r" b="b"/>
            <a:pathLst>
              <a:path w="332532" h="940019">
                <a:moveTo>
                  <a:pt x="0" y="0"/>
                </a:moveTo>
                <a:lnTo>
                  <a:pt x="332532" y="0"/>
                </a:lnTo>
                <a:lnTo>
                  <a:pt x="332532" y="940018"/>
                </a:lnTo>
                <a:lnTo>
                  <a:pt x="0" y="94001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8" name="TextBox 68"/>
          <p:cNvSpPr txBox="1"/>
          <p:nvPr/>
        </p:nvSpPr>
        <p:spPr>
          <a:xfrm>
            <a:off x="13181070" y="7942050"/>
            <a:ext cx="4343088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</a:rPr>
              <a:t>Agrivoltaics results in increased public support for solar energy developments.</a:t>
            </a:r>
          </a:p>
        </p:txBody>
      </p:sp>
      <p:sp>
        <p:nvSpPr>
          <p:cNvPr id="69" name="Freeform 69"/>
          <p:cNvSpPr/>
          <p:nvPr/>
        </p:nvSpPr>
        <p:spPr>
          <a:xfrm>
            <a:off x="6986109" y="6137758"/>
            <a:ext cx="5157851" cy="4680750"/>
          </a:xfrm>
          <a:custGeom>
            <a:avLst/>
            <a:gdLst/>
            <a:ahLst/>
            <a:cxnLst/>
            <a:rect l="l" t="t" r="r" b="b"/>
            <a:pathLst>
              <a:path w="5157851" h="4680750">
                <a:moveTo>
                  <a:pt x="0" y="0"/>
                </a:moveTo>
                <a:lnTo>
                  <a:pt x="5157851" y="0"/>
                </a:lnTo>
                <a:lnTo>
                  <a:pt x="5157851" y="4680750"/>
                </a:lnTo>
                <a:lnTo>
                  <a:pt x="0" y="4680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24BF1DAA-1F5C-49C7-D4F2-2B00A0C89447}"/>
              </a:ext>
            </a:extLst>
          </p:cNvPr>
          <p:cNvSpPr/>
          <p:nvPr/>
        </p:nvSpPr>
        <p:spPr>
          <a:xfrm>
            <a:off x="13182600" y="562029"/>
            <a:ext cx="2309934" cy="740555"/>
          </a:xfrm>
          <a:custGeom>
            <a:avLst/>
            <a:gdLst/>
            <a:ahLst/>
            <a:cxnLst/>
            <a:rect l="l" t="t" r="r" b="b"/>
            <a:pathLst>
              <a:path w="2309934" h="740555">
                <a:moveTo>
                  <a:pt x="0" y="0"/>
                </a:moveTo>
                <a:lnTo>
                  <a:pt x="2309934" y="0"/>
                </a:lnTo>
                <a:lnTo>
                  <a:pt x="2309934" y="740555"/>
                </a:lnTo>
                <a:lnTo>
                  <a:pt x="0" y="74055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3" name="Freeform 8">
            <a:extLst>
              <a:ext uri="{FF2B5EF4-FFF2-40B4-BE49-F238E27FC236}">
                <a16:creationId xmlns:a16="http://schemas.microsoft.com/office/drawing/2014/main" id="{53D1D878-24E5-A0DB-C3F1-263236131C19}"/>
              </a:ext>
            </a:extLst>
          </p:cNvPr>
          <p:cNvSpPr/>
          <p:nvPr/>
        </p:nvSpPr>
        <p:spPr>
          <a:xfrm>
            <a:off x="15849600" y="365964"/>
            <a:ext cx="2206821" cy="1120518"/>
          </a:xfrm>
          <a:custGeom>
            <a:avLst/>
            <a:gdLst/>
            <a:ahLst/>
            <a:cxnLst/>
            <a:rect l="l" t="t" r="r" b="b"/>
            <a:pathLst>
              <a:path w="2206821" h="1120518">
                <a:moveTo>
                  <a:pt x="0" y="0"/>
                </a:moveTo>
                <a:lnTo>
                  <a:pt x="2206821" y="0"/>
                </a:lnTo>
                <a:lnTo>
                  <a:pt x="2206821" y="1120519"/>
                </a:lnTo>
                <a:lnTo>
                  <a:pt x="0" y="1120519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9862" t="-27959" r="-12680" b="-15176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49372" y="-3521678"/>
            <a:ext cx="7963948" cy="7043357"/>
          </a:xfrm>
          <a:custGeom>
            <a:avLst/>
            <a:gdLst/>
            <a:ahLst/>
            <a:cxnLst/>
            <a:rect l="l" t="t" r="r" b="b"/>
            <a:pathLst>
              <a:path w="7963948" h="7043357">
                <a:moveTo>
                  <a:pt x="0" y="0"/>
                </a:moveTo>
                <a:lnTo>
                  <a:pt x="7963948" y="0"/>
                </a:lnTo>
                <a:lnTo>
                  <a:pt x="7963948" y="7043356"/>
                </a:lnTo>
                <a:lnTo>
                  <a:pt x="0" y="7043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981075"/>
            <a:ext cx="15297300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999">
                <a:solidFill>
                  <a:srgbClr val="1E4E79"/>
                </a:solidFill>
                <a:latin typeface="Montserrat Classic Bold"/>
              </a:rPr>
              <a:t>Soil Analysis </a:t>
            </a:r>
            <a:r>
              <a:rPr lang="en-US" sz="4999">
                <a:solidFill>
                  <a:srgbClr val="FF3131"/>
                </a:solidFill>
                <a:latin typeface="Montserrat Classic Bold"/>
              </a:rPr>
              <a:t>*AUC requirements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146935"/>
            <a:ext cx="3769583" cy="7752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545454"/>
                </a:solidFill>
                <a:latin typeface="Montserrat 1 Bold"/>
              </a:rPr>
              <a:t>Soil Quality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Compaction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Rutting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Salinity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Sodicity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Fertility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Contamination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Clubroot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1679"/>
              </a:lnSpc>
            </a:pPr>
            <a:endParaRPr lang="en-US" sz="2400">
              <a:solidFill>
                <a:srgbClr val="E7191F"/>
              </a:solidFill>
              <a:latin typeface="Montserrat 1 Bold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45454"/>
                </a:solidFill>
                <a:latin typeface="Montserrat 1 Bold"/>
              </a:rPr>
              <a:t>Hydrology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Topography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Soil Drainage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Depth to groundwater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1679"/>
              </a:lnSpc>
            </a:pPr>
            <a:endParaRPr lang="en-US" sz="2400">
              <a:solidFill>
                <a:srgbClr val="E7191F"/>
              </a:solidFill>
              <a:latin typeface="Montserrat 1 Bold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45454"/>
                </a:solidFill>
                <a:latin typeface="Montserrat 1 Bold"/>
              </a:rPr>
              <a:t>Soil Quality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Wind erosion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Water erosion</a:t>
            </a:r>
            <a:r>
              <a:rPr lang="en-US" sz="2400">
                <a:solidFill>
                  <a:srgbClr val="E7191F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545454"/>
                </a:solidFill>
                <a:latin typeface="Montserrat 1"/>
              </a:rPr>
              <a:t>Hydrology</a:t>
            </a:r>
            <a:r>
              <a:rPr lang="en-US" sz="2400">
                <a:solidFill>
                  <a:srgbClr val="FF3131"/>
                </a:solidFill>
                <a:latin typeface="Montserrat 1 Bold"/>
              </a:rPr>
              <a:t>*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FF3131"/>
              </a:solidFill>
              <a:latin typeface="Montserrat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47630" y="2146935"/>
            <a:ext cx="4236233" cy="84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545454"/>
                </a:solidFill>
                <a:latin typeface="Montserrat 1 Bold"/>
              </a:rPr>
              <a:t>Soil Micronutrients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Iron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Manganese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Boron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Molybdenum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Copper</a:t>
            </a:r>
          </a:p>
          <a:p>
            <a:r>
              <a:rPr lang="en-US" sz="2400" dirty="0">
                <a:solidFill>
                  <a:srgbClr val="545454"/>
                </a:solidFill>
                <a:latin typeface="Montserrat 1"/>
              </a:rPr>
              <a:t>Zinc</a:t>
            </a:r>
          </a:p>
          <a:p>
            <a:endParaRPr lang="en-US" sz="2400" dirty="0">
              <a:solidFill>
                <a:srgbClr val="545454"/>
              </a:solidFill>
              <a:latin typeface="Montserrat 1"/>
            </a:endParaRPr>
          </a:p>
          <a:p>
            <a:r>
              <a:rPr lang="en-US" sz="2799" dirty="0">
                <a:solidFill>
                  <a:srgbClr val="545454"/>
                </a:solidFill>
                <a:latin typeface="Montserrat 1 Bold"/>
              </a:rPr>
              <a:t>Organism Biomass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Texture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Soil active carbon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Soil microbial respiration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Total bacterial biomass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Total fungal biomass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Organic matter</a:t>
            </a: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545454"/>
              </a:solidFill>
              <a:latin typeface="Montserrat 1"/>
            </a:endParaRPr>
          </a:p>
          <a:p>
            <a:r>
              <a:rPr lang="en-US" sz="2799" dirty="0">
                <a:solidFill>
                  <a:srgbClr val="545454"/>
                </a:solidFill>
                <a:latin typeface="Montserrat 1 Bold"/>
              </a:rPr>
              <a:t>Soil pH</a:t>
            </a:r>
          </a:p>
          <a:p>
            <a:r>
              <a:rPr lang="en-US" sz="2400" dirty="0">
                <a:solidFill>
                  <a:srgbClr val="545454"/>
                </a:solidFill>
                <a:latin typeface="Montserrat 1"/>
              </a:rPr>
              <a:t>Bicarbonate</a:t>
            </a: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545454"/>
              </a:solidFill>
              <a:latin typeface="Montserrat 1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545454"/>
              </a:solidFill>
              <a:latin typeface="Montserrat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477273" y="2146935"/>
            <a:ext cx="5404121" cy="344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799" dirty="0">
                <a:solidFill>
                  <a:srgbClr val="545454"/>
                </a:solidFill>
                <a:latin typeface="Montserrat 1 Bold"/>
              </a:rPr>
              <a:t>Soil Macronutrients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Nitrogen, Nitrate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Phosphorous, Phosphate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Potassium, Potash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Calcium 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Magnesium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Sulfur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Gypsum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07399" y="6289643"/>
            <a:ext cx="7174102" cy="245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545454"/>
                </a:solidFill>
                <a:latin typeface="Montserrat 1 Bold"/>
              </a:rPr>
              <a:t>AUC requirements are database only. PACE uses actual soil samples in its analysis. As a result, we have moved PDSA from pre-construction to permitting and approval. 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0983BE5-A0C9-E095-7C97-772D7EF8D065}"/>
              </a:ext>
            </a:extLst>
          </p:cNvPr>
          <p:cNvSpPr/>
          <p:nvPr/>
        </p:nvSpPr>
        <p:spPr>
          <a:xfrm>
            <a:off x="13182600" y="562029"/>
            <a:ext cx="2309934" cy="740555"/>
          </a:xfrm>
          <a:custGeom>
            <a:avLst/>
            <a:gdLst/>
            <a:ahLst/>
            <a:cxnLst/>
            <a:rect l="l" t="t" r="r" b="b"/>
            <a:pathLst>
              <a:path w="2309934" h="740555">
                <a:moveTo>
                  <a:pt x="0" y="0"/>
                </a:moveTo>
                <a:lnTo>
                  <a:pt x="2309934" y="0"/>
                </a:lnTo>
                <a:lnTo>
                  <a:pt x="2309934" y="740555"/>
                </a:lnTo>
                <a:lnTo>
                  <a:pt x="0" y="740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46303AC-E2E0-2872-B316-EDC74C8FFFBA}"/>
              </a:ext>
            </a:extLst>
          </p:cNvPr>
          <p:cNvSpPr/>
          <p:nvPr/>
        </p:nvSpPr>
        <p:spPr>
          <a:xfrm>
            <a:off x="15849600" y="365964"/>
            <a:ext cx="2206821" cy="1120518"/>
          </a:xfrm>
          <a:custGeom>
            <a:avLst/>
            <a:gdLst/>
            <a:ahLst/>
            <a:cxnLst/>
            <a:rect l="l" t="t" r="r" b="b"/>
            <a:pathLst>
              <a:path w="2206821" h="1120518">
                <a:moveTo>
                  <a:pt x="0" y="0"/>
                </a:moveTo>
                <a:lnTo>
                  <a:pt x="2206821" y="0"/>
                </a:lnTo>
                <a:lnTo>
                  <a:pt x="2206821" y="1120519"/>
                </a:lnTo>
                <a:lnTo>
                  <a:pt x="0" y="1120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862" t="-27959" r="-12680" b="-15176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3195" y="-1173558"/>
            <a:ext cx="3426391" cy="3030318"/>
          </a:xfrm>
          <a:custGeom>
            <a:avLst/>
            <a:gdLst/>
            <a:ahLst/>
            <a:cxnLst/>
            <a:rect l="l" t="t" r="r" b="b"/>
            <a:pathLst>
              <a:path w="3426391" h="3030318">
                <a:moveTo>
                  <a:pt x="0" y="0"/>
                </a:moveTo>
                <a:lnTo>
                  <a:pt x="3426390" y="0"/>
                </a:lnTo>
                <a:lnTo>
                  <a:pt x="3426390" y="3030318"/>
                </a:lnTo>
                <a:lnTo>
                  <a:pt x="0" y="3030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981075"/>
            <a:ext cx="15297300" cy="140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000" dirty="0">
                <a:solidFill>
                  <a:srgbClr val="1E4E79"/>
                </a:solidFill>
                <a:latin typeface="Montserrat Classic Bold"/>
              </a:rPr>
              <a:t>PACE 7-year Farm Plan</a:t>
            </a:r>
          </a:p>
          <a:p>
            <a:pPr>
              <a:lnSpc>
                <a:spcPts val="4665"/>
              </a:lnSpc>
            </a:pPr>
            <a:r>
              <a:rPr lang="en-US" sz="3600" dirty="0">
                <a:solidFill>
                  <a:srgbClr val="1E4E79"/>
                </a:solidFill>
                <a:latin typeface="Montserrat Classic Bold"/>
              </a:rPr>
              <a:t>Steps to incorporate Agrivoltaics farm plan for PACE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8514" y="2603988"/>
            <a:ext cx="11746133" cy="7263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Recommendations to mitigate concerns (evidence)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Target outcomes (30% renewable energy, yield/cost)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GIS pre-dev suitability indices &amp; post challenges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BACI design (control, fully-replicated) </a:t>
            </a:r>
            <a:r>
              <a:rPr lang="en-US" sz="2400" dirty="0" err="1">
                <a:solidFill>
                  <a:srgbClr val="545454"/>
                </a:solidFill>
                <a:latin typeface="Montserrat 1"/>
              </a:rPr>
              <a:t>e.g</a:t>
            </a:r>
            <a:r>
              <a:rPr lang="en-US" sz="2400" dirty="0">
                <a:solidFill>
                  <a:srgbClr val="545454"/>
                </a:solidFill>
                <a:latin typeface="Montserrat 1"/>
              </a:rPr>
              <a:t>, pre-T attraction &amp; mortality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Site metrics (land use efficiency (ha/TWh/y))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Soil health (soil biology, diversity, C sequestration)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Monitor indicators of efficacy (diversity of farmer income portfolios)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Microclimate (UV, temp, wind, water; cloud-based probes, </a:t>
            </a:r>
            <a:r>
              <a:rPr lang="en-US" sz="2400" dirty="0" err="1">
                <a:solidFill>
                  <a:srgbClr val="545454"/>
                </a:solidFill>
                <a:latin typeface="Montserrat 1"/>
              </a:rPr>
              <a:t>GIS+time</a:t>
            </a:r>
            <a:r>
              <a:rPr lang="en-US" sz="2400" dirty="0">
                <a:solidFill>
                  <a:srgbClr val="545454"/>
                </a:solidFill>
                <a:latin typeface="Montserrat 1"/>
              </a:rPr>
              <a:t> to link to plant phenology &amp; wildlife </a:t>
            </a:r>
            <a:r>
              <a:rPr lang="en-US" sz="2400" dirty="0" err="1">
                <a:solidFill>
                  <a:srgbClr val="545454"/>
                </a:solidFill>
                <a:latin typeface="Montserrat 1"/>
              </a:rPr>
              <a:t>behaviour</a:t>
            </a:r>
            <a:endParaRPr lang="en-US" sz="2400" dirty="0">
              <a:solidFill>
                <a:srgbClr val="545454"/>
              </a:solidFill>
              <a:latin typeface="Montserrat 1"/>
            </a:endParaRP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Measure growth of 3-4 crops over 4 farms (4x4 sections): a) crops we need to know more about; b) horticulture grouping where we need to go next (high-value, include perennials)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Year 1-3 rest lands &amp; weed control; aim for 30-50-year surface lease on lands to allow for up to 6-7-year rotations.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2400" dirty="0">
                <a:solidFill>
                  <a:srgbClr val="545454"/>
                </a:solidFill>
                <a:latin typeface="Montserrat 1"/>
              </a:rPr>
              <a:t>Extra credit for EV machinery, no till, native predator-prey systems</a:t>
            </a:r>
          </a:p>
        </p:txBody>
      </p:sp>
      <p:sp>
        <p:nvSpPr>
          <p:cNvPr id="5" name="Freeform 5"/>
          <p:cNvSpPr/>
          <p:nvPr/>
        </p:nvSpPr>
        <p:spPr>
          <a:xfrm>
            <a:off x="12791617" y="3114655"/>
            <a:ext cx="5033935" cy="5609498"/>
          </a:xfrm>
          <a:custGeom>
            <a:avLst/>
            <a:gdLst/>
            <a:ahLst/>
            <a:cxnLst/>
            <a:rect l="l" t="t" r="r" b="b"/>
            <a:pathLst>
              <a:path w="5033935" h="5609498">
                <a:moveTo>
                  <a:pt x="0" y="0"/>
                </a:moveTo>
                <a:lnTo>
                  <a:pt x="5033936" y="0"/>
                </a:lnTo>
                <a:lnTo>
                  <a:pt x="5033936" y="5609497"/>
                </a:lnTo>
                <a:lnTo>
                  <a:pt x="0" y="5609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E767B32-5D2A-33AE-9C39-84929D64CF08}"/>
              </a:ext>
            </a:extLst>
          </p:cNvPr>
          <p:cNvSpPr/>
          <p:nvPr/>
        </p:nvSpPr>
        <p:spPr>
          <a:xfrm>
            <a:off x="13182600" y="562029"/>
            <a:ext cx="2309934" cy="740555"/>
          </a:xfrm>
          <a:custGeom>
            <a:avLst/>
            <a:gdLst/>
            <a:ahLst/>
            <a:cxnLst/>
            <a:rect l="l" t="t" r="r" b="b"/>
            <a:pathLst>
              <a:path w="2309934" h="740555">
                <a:moveTo>
                  <a:pt x="0" y="0"/>
                </a:moveTo>
                <a:lnTo>
                  <a:pt x="2309934" y="0"/>
                </a:lnTo>
                <a:lnTo>
                  <a:pt x="2309934" y="740555"/>
                </a:lnTo>
                <a:lnTo>
                  <a:pt x="0" y="740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D770D0A-22E5-0BB8-8CD2-6EEA6BFC117C}"/>
              </a:ext>
            </a:extLst>
          </p:cNvPr>
          <p:cNvSpPr/>
          <p:nvPr/>
        </p:nvSpPr>
        <p:spPr>
          <a:xfrm>
            <a:off x="15849600" y="365964"/>
            <a:ext cx="2206821" cy="1120518"/>
          </a:xfrm>
          <a:custGeom>
            <a:avLst/>
            <a:gdLst/>
            <a:ahLst/>
            <a:cxnLst/>
            <a:rect l="l" t="t" r="r" b="b"/>
            <a:pathLst>
              <a:path w="2206821" h="1120518">
                <a:moveTo>
                  <a:pt x="0" y="0"/>
                </a:moveTo>
                <a:lnTo>
                  <a:pt x="2206821" y="0"/>
                </a:lnTo>
                <a:lnTo>
                  <a:pt x="2206821" y="1120519"/>
                </a:lnTo>
                <a:lnTo>
                  <a:pt x="0" y="1120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862" t="-27959" r="-12680" b="-15176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1613" y="-1478510"/>
            <a:ext cx="3764292" cy="3329160"/>
          </a:xfrm>
          <a:custGeom>
            <a:avLst/>
            <a:gdLst/>
            <a:ahLst/>
            <a:cxnLst/>
            <a:rect l="l" t="t" r="r" b="b"/>
            <a:pathLst>
              <a:path w="3764292" h="3329160">
                <a:moveTo>
                  <a:pt x="0" y="0"/>
                </a:moveTo>
                <a:lnTo>
                  <a:pt x="3764292" y="0"/>
                </a:lnTo>
                <a:lnTo>
                  <a:pt x="3764292" y="3329160"/>
                </a:lnTo>
                <a:lnTo>
                  <a:pt x="0" y="3329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155229" y="1997337"/>
            <a:ext cx="6083771" cy="749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000" dirty="0">
                <a:solidFill>
                  <a:srgbClr val="1E4E79"/>
                </a:solidFill>
                <a:latin typeface="Montserrat Classic Bold"/>
              </a:rPr>
              <a:t>Caroline (14.6 MW)</a:t>
            </a:r>
          </a:p>
        </p:txBody>
      </p:sp>
      <p:sp>
        <p:nvSpPr>
          <p:cNvPr id="4" name="Freeform 4"/>
          <p:cNvSpPr/>
          <p:nvPr/>
        </p:nvSpPr>
        <p:spPr>
          <a:xfrm>
            <a:off x="8428388" y="-78964"/>
            <a:ext cx="13926571" cy="10444928"/>
          </a:xfrm>
          <a:custGeom>
            <a:avLst/>
            <a:gdLst/>
            <a:ahLst/>
            <a:cxnLst/>
            <a:rect l="l" t="t" r="r" b="b"/>
            <a:pathLst>
              <a:path w="13926571" h="10444928">
                <a:moveTo>
                  <a:pt x="0" y="0"/>
                </a:moveTo>
                <a:lnTo>
                  <a:pt x="13926571" y="0"/>
                </a:lnTo>
                <a:lnTo>
                  <a:pt x="13926571" y="10444928"/>
                </a:lnTo>
                <a:lnTo>
                  <a:pt x="0" y="10444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126654" y="3213531"/>
            <a:ext cx="6860496" cy="549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Montserrat 1"/>
              </a:rPr>
              <a:t>Bob and Germaine Roper, a fifth-generation farming family, will graze sheep and operate bee hives in harmony with the solar farm development. 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Montserrat 1"/>
              </a:rPr>
              <a:t>Q: how to make grazing system more effective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545454"/>
              </a:solidFill>
              <a:latin typeface="Montserrat 1"/>
            </a:endParaRP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545454"/>
              </a:solidFill>
              <a:latin typeface="Montserrat 1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656FC3D-A166-8C33-F85E-644AC0AA6C47}"/>
              </a:ext>
            </a:extLst>
          </p:cNvPr>
          <p:cNvSpPr/>
          <p:nvPr/>
        </p:nvSpPr>
        <p:spPr>
          <a:xfrm>
            <a:off x="609600" y="9105900"/>
            <a:ext cx="2309934" cy="740555"/>
          </a:xfrm>
          <a:custGeom>
            <a:avLst/>
            <a:gdLst/>
            <a:ahLst/>
            <a:cxnLst/>
            <a:rect l="l" t="t" r="r" b="b"/>
            <a:pathLst>
              <a:path w="2309934" h="740555">
                <a:moveTo>
                  <a:pt x="0" y="0"/>
                </a:moveTo>
                <a:lnTo>
                  <a:pt x="2309934" y="0"/>
                </a:lnTo>
                <a:lnTo>
                  <a:pt x="2309934" y="740555"/>
                </a:lnTo>
                <a:lnTo>
                  <a:pt x="0" y="740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FF8E45-D3DD-3BCA-5761-758A0F8FD7FB}"/>
              </a:ext>
            </a:extLst>
          </p:cNvPr>
          <p:cNvSpPr/>
          <p:nvPr/>
        </p:nvSpPr>
        <p:spPr>
          <a:xfrm>
            <a:off x="3276600" y="8909835"/>
            <a:ext cx="2206821" cy="1120518"/>
          </a:xfrm>
          <a:custGeom>
            <a:avLst/>
            <a:gdLst/>
            <a:ahLst/>
            <a:cxnLst/>
            <a:rect l="l" t="t" r="r" b="b"/>
            <a:pathLst>
              <a:path w="2206821" h="1120518">
                <a:moveTo>
                  <a:pt x="0" y="0"/>
                </a:moveTo>
                <a:lnTo>
                  <a:pt x="2206821" y="0"/>
                </a:lnTo>
                <a:lnTo>
                  <a:pt x="2206821" y="1120519"/>
                </a:lnTo>
                <a:lnTo>
                  <a:pt x="0" y="1120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862" t="-27959" r="-12680" b="-15176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7133" y="-1074395"/>
            <a:ext cx="3314267" cy="2931155"/>
          </a:xfrm>
          <a:custGeom>
            <a:avLst/>
            <a:gdLst/>
            <a:ahLst/>
            <a:cxnLst/>
            <a:rect l="l" t="t" r="r" b="b"/>
            <a:pathLst>
              <a:path w="3314267" h="2931155">
                <a:moveTo>
                  <a:pt x="0" y="0"/>
                </a:moveTo>
                <a:lnTo>
                  <a:pt x="3314266" y="0"/>
                </a:lnTo>
                <a:lnTo>
                  <a:pt x="3314266" y="2931155"/>
                </a:lnTo>
                <a:lnTo>
                  <a:pt x="0" y="2931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962025" y="1114425"/>
            <a:ext cx="152973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dirty="0">
                <a:solidFill>
                  <a:srgbClr val="1E4E79"/>
                </a:solidFill>
                <a:latin typeface="Montserrat Classic Bold"/>
              </a:rPr>
              <a:t>Brooks (Salt Flats) Solar Farm (26 MW)</a:t>
            </a:r>
          </a:p>
        </p:txBody>
      </p:sp>
      <p:sp>
        <p:nvSpPr>
          <p:cNvPr id="4" name="Freeform 4"/>
          <p:cNvSpPr/>
          <p:nvPr/>
        </p:nvSpPr>
        <p:spPr>
          <a:xfrm>
            <a:off x="-222517" y="5582994"/>
            <a:ext cx="18510517" cy="4758746"/>
          </a:xfrm>
          <a:custGeom>
            <a:avLst/>
            <a:gdLst/>
            <a:ahLst/>
            <a:cxnLst/>
            <a:rect l="l" t="t" r="r" b="b"/>
            <a:pathLst>
              <a:path w="18510517" h="4758746">
                <a:moveTo>
                  <a:pt x="0" y="0"/>
                </a:moveTo>
                <a:lnTo>
                  <a:pt x="18510517" y="0"/>
                </a:lnTo>
                <a:lnTo>
                  <a:pt x="18510517" y="4758745"/>
                </a:lnTo>
                <a:lnTo>
                  <a:pt x="0" y="4758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48956" y="2171700"/>
            <a:ext cx="15970551" cy="5814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545454"/>
                </a:solidFill>
                <a:latin typeface="Montserrat 1"/>
              </a:rPr>
              <a:t>Testing expanded row spacing, green space, a recreational path and a farm plan.</a:t>
            </a:r>
          </a:p>
          <a:p>
            <a:endParaRPr lang="en-US" sz="2800" dirty="0">
              <a:solidFill>
                <a:srgbClr val="545454"/>
              </a:solidFill>
              <a:latin typeface="Montserrat 1"/>
            </a:endParaRPr>
          </a:p>
          <a:p>
            <a:r>
              <a:rPr lang="en-US" sz="2800" dirty="0">
                <a:solidFill>
                  <a:srgbClr val="545454"/>
                </a:solidFill>
                <a:latin typeface="Montserrat 1"/>
              </a:rPr>
              <a:t>Candace and Stacey Stein, a 4</a:t>
            </a:r>
            <a:r>
              <a:rPr lang="en-US" sz="2800" baseline="30000" dirty="0">
                <a:solidFill>
                  <a:srgbClr val="545454"/>
                </a:solidFill>
                <a:latin typeface="Montserrat 1"/>
              </a:rPr>
              <a:t>th</a:t>
            </a:r>
            <a:r>
              <a:rPr lang="en-US" sz="2800" dirty="0">
                <a:solidFill>
                  <a:srgbClr val="545454"/>
                </a:solidFill>
                <a:latin typeface="Montserrat 1"/>
              </a:rPr>
              <a:t>-generation farming family, are currently pasturing 6 cow/calf pairs on 160 acres of salt contaminated lands. The land will be cultivated and reseeded with a salt tolerant species to improve soil health in 2024. </a:t>
            </a:r>
          </a:p>
          <a:p>
            <a:endParaRPr lang="en-US" sz="2800" dirty="0">
              <a:solidFill>
                <a:srgbClr val="545454"/>
              </a:solidFill>
              <a:latin typeface="Montserrat 1"/>
            </a:endParaRPr>
          </a:p>
          <a:p>
            <a:r>
              <a:rPr lang="en-US" sz="2800" dirty="0">
                <a:solidFill>
                  <a:srgbClr val="545454"/>
                </a:solidFill>
                <a:latin typeface="Montserrat 1"/>
              </a:rPr>
              <a:t>HSP proposal to augment SAR habitat with native grasses, pollinator plants, perennial shrubs  &amp; trees, and connectivity to wetlands.</a:t>
            </a:r>
          </a:p>
          <a:p>
            <a:pPr>
              <a:lnSpc>
                <a:spcPts val="4715"/>
              </a:lnSpc>
            </a:pPr>
            <a:endParaRPr lang="en-US" sz="2799" dirty="0">
              <a:solidFill>
                <a:srgbClr val="545454"/>
              </a:solidFill>
              <a:latin typeface="Montserrat 1"/>
            </a:endParaRPr>
          </a:p>
          <a:p>
            <a:pPr>
              <a:lnSpc>
                <a:spcPts val="4715"/>
              </a:lnSpc>
            </a:pPr>
            <a:r>
              <a:rPr lang="en-US" sz="3368" dirty="0">
                <a:solidFill>
                  <a:srgbClr val="545454"/>
                </a:solidFill>
                <a:latin typeface="Montserrat 1"/>
              </a:rPr>
              <a:t> </a:t>
            </a:r>
          </a:p>
          <a:p>
            <a:pPr>
              <a:lnSpc>
                <a:spcPts val="4715"/>
              </a:lnSpc>
            </a:pPr>
            <a:endParaRPr lang="en-US" sz="3368" dirty="0">
              <a:solidFill>
                <a:srgbClr val="545454"/>
              </a:solidFill>
              <a:latin typeface="Montserrat 1"/>
            </a:endParaRPr>
          </a:p>
          <a:p>
            <a:pPr>
              <a:lnSpc>
                <a:spcPts val="4715"/>
              </a:lnSpc>
            </a:pPr>
            <a:endParaRPr lang="en-US" sz="3368" dirty="0">
              <a:solidFill>
                <a:srgbClr val="545454"/>
              </a:solidFill>
              <a:latin typeface="Montserrat 1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E9EAEEA-24DF-6C30-CB8C-91A6E553C222}"/>
              </a:ext>
            </a:extLst>
          </p:cNvPr>
          <p:cNvSpPr/>
          <p:nvPr/>
        </p:nvSpPr>
        <p:spPr>
          <a:xfrm>
            <a:off x="13182600" y="562029"/>
            <a:ext cx="2309934" cy="740555"/>
          </a:xfrm>
          <a:custGeom>
            <a:avLst/>
            <a:gdLst/>
            <a:ahLst/>
            <a:cxnLst/>
            <a:rect l="l" t="t" r="r" b="b"/>
            <a:pathLst>
              <a:path w="2309934" h="740555">
                <a:moveTo>
                  <a:pt x="0" y="0"/>
                </a:moveTo>
                <a:lnTo>
                  <a:pt x="2309934" y="0"/>
                </a:lnTo>
                <a:lnTo>
                  <a:pt x="2309934" y="740555"/>
                </a:lnTo>
                <a:lnTo>
                  <a:pt x="0" y="740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2C3244C-9D88-1517-1EB1-6D8E831304D5}"/>
              </a:ext>
            </a:extLst>
          </p:cNvPr>
          <p:cNvSpPr/>
          <p:nvPr/>
        </p:nvSpPr>
        <p:spPr>
          <a:xfrm>
            <a:off x="15849600" y="365964"/>
            <a:ext cx="2206821" cy="1120518"/>
          </a:xfrm>
          <a:custGeom>
            <a:avLst/>
            <a:gdLst/>
            <a:ahLst/>
            <a:cxnLst/>
            <a:rect l="l" t="t" r="r" b="b"/>
            <a:pathLst>
              <a:path w="2206821" h="1120518">
                <a:moveTo>
                  <a:pt x="0" y="0"/>
                </a:moveTo>
                <a:lnTo>
                  <a:pt x="2206821" y="0"/>
                </a:lnTo>
                <a:lnTo>
                  <a:pt x="2206821" y="1120519"/>
                </a:lnTo>
                <a:lnTo>
                  <a:pt x="0" y="1120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862" t="-27959" r="-12680" b="-15176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5F87-2F94-2585-09B2-0CFDF346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671132"/>
            <a:ext cx="6629400" cy="1963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545454"/>
                </a:solidFill>
                <a:latin typeface="Montserrat 1"/>
              </a:rPr>
              <a:t>After 2 growing seasons: 96% native plants spreading (27 species), increased SAR bats, CC resilience (OM, water retention, diversity, frost) &amp; </a:t>
            </a:r>
            <a:r>
              <a:rPr lang="en-US" sz="2300" dirty="0" err="1">
                <a:solidFill>
                  <a:srgbClr val="545454"/>
                </a:solidFill>
                <a:latin typeface="Montserrat 1"/>
              </a:rPr>
              <a:t>flavour</a:t>
            </a:r>
            <a:r>
              <a:rPr lang="en-US" sz="2300" dirty="0">
                <a:solidFill>
                  <a:srgbClr val="545454"/>
                </a:solidFill>
                <a:latin typeface="Montserrat 1"/>
              </a:rPr>
              <a:t> profile</a:t>
            </a:r>
          </a:p>
        </p:txBody>
      </p:sp>
      <p:pic>
        <p:nvPicPr>
          <p:cNvPr id="6" name="Picture 5" descr="microbial-terroir-in-wine">
            <a:extLst>
              <a:ext uri="{FF2B5EF4-FFF2-40B4-BE49-F238E27FC236}">
                <a16:creationId xmlns:a16="http://schemas.microsoft.com/office/drawing/2014/main" id="{037D40C0-7C13-B3E8-08B1-1F1585BD3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r="-1" b="18845"/>
          <a:stretch/>
        </p:blipFill>
        <p:spPr bwMode="auto">
          <a:xfrm>
            <a:off x="7356474" y="38100"/>
            <a:ext cx="10931526" cy="535105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</p:spPr>
      </p:pic>
      <p:pic>
        <p:nvPicPr>
          <p:cNvPr id="5" name="Content Placeholder 6" descr="A picture containing grass, sky, outdoor, dirt&#10;&#10;Description automatically generated">
            <a:extLst>
              <a:ext uri="{FF2B5EF4-FFF2-40B4-BE49-F238E27FC236}">
                <a16:creationId xmlns:a16="http://schemas.microsoft.com/office/drawing/2014/main" id="{459F5E33-9339-6483-08AE-891B92CB9E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b="22744"/>
          <a:stretch/>
        </p:blipFill>
        <p:spPr>
          <a:xfrm>
            <a:off x="6463608" y="5448300"/>
            <a:ext cx="11835057" cy="483870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4" name="Picture 2" descr="Soil food web - Wikipedia">
            <a:extLst>
              <a:ext uri="{FF2B5EF4-FFF2-40B4-BE49-F238E27FC236}">
                <a16:creationId xmlns:a16="http://schemas.microsoft.com/office/drawing/2014/main" id="{ABBE4724-0EBE-30C0-03BC-FF3B7D104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" r="1" b="10613"/>
          <a:stretch/>
        </p:blipFill>
        <p:spPr bwMode="auto">
          <a:xfrm>
            <a:off x="762000" y="2072315"/>
            <a:ext cx="7439122" cy="541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3A3BE87-D44C-CE25-0FDF-1D4C8357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19100"/>
            <a:ext cx="9563099" cy="1143000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rgbClr val="1E4E79"/>
                </a:solidFill>
                <a:latin typeface="Montserrat Classic Bold"/>
                <a:ea typeface="+mn-ea"/>
                <a:cs typeface="+mn-cs"/>
              </a:rPr>
              <a:t>Ecosystem Sustainability for Vineyards</a:t>
            </a:r>
            <a:endParaRPr lang="en-CA" sz="5000" dirty="0">
              <a:solidFill>
                <a:srgbClr val="1E4E79"/>
              </a:solidFill>
              <a:latin typeface="Montserrat Classic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E0F5B1-6309-C235-0363-2A592DC6D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108" y="9139935"/>
            <a:ext cx="4486709" cy="114706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0E20B9C-C42A-DD39-C5B3-4F36E898A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122136"/>
            <a:ext cx="1123947" cy="11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066C5E6F-69FF-EB8B-2973-A4475752D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93830-E955-E712-8BC0-EF8944F3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10" y="-121266"/>
            <a:ext cx="15773400" cy="1988345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1E4E79"/>
                </a:solidFill>
                <a:latin typeface="Montserrat Classic Bold"/>
                <a:ea typeface="+mn-ea"/>
                <a:cs typeface="+mn-cs"/>
              </a:rPr>
              <a:t>Evaluation of a Drone to assess CH for SATH</a:t>
            </a:r>
            <a:endParaRPr lang="en-CA" sz="5000" dirty="0">
              <a:solidFill>
                <a:srgbClr val="1E4E79"/>
              </a:solidFill>
              <a:latin typeface="Montserrat Classic Bold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45C5C-CF58-3A1A-EFD7-BB79A54E5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4610100"/>
            <a:ext cx="9784767" cy="53006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1"/>
              </a:rPr>
              <a:t>Q: more efficiently locate </a:t>
            </a:r>
            <a:r>
              <a:rPr lang="en-US" sz="2800" dirty="0" err="1">
                <a:solidFill>
                  <a:schemeClr val="bg1"/>
                </a:solidFill>
                <a:latin typeface="Montserrat 1"/>
              </a:rPr>
              <a:t>Artemesia</a:t>
            </a:r>
            <a:r>
              <a:rPr lang="en-US" sz="2800" dirty="0">
                <a:solidFill>
                  <a:schemeClr val="bg1"/>
                </a:solidFill>
                <a:latin typeface="Montserrat 1"/>
              </a:rPr>
              <a:t>  shrubs defined as CH without disturbing SAR or cryptogamic layer 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 1"/>
              </a:rPr>
              <a:t>Result: a) Drone correctly identified nest bushes 100% of the time &amp; non-nest bushes 65%; b) could estimate shrub canopy cover as a % of assessment area (i.e., suitable habitat); c) could survey in late winter when other conservation work couldn’t be done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B4EA23-9F35-8F03-12BB-0D13EF47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068" y="1389985"/>
            <a:ext cx="7215188" cy="881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855</Words>
  <Application>Microsoft Office PowerPoint</Application>
  <PresentationFormat>Custom</PresentationFormat>
  <Paragraphs>133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Montserrat 1 Bold</vt:lpstr>
      <vt:lpstr>Calibri</vt:lpstr>
      <vt:lpstr>Arial</vt:lpstr>
      <vt:lpstr>Montserrat 1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Ecosystem Sustainability for Vineyards</vt:lpstr>
      <vt:lpstr>Evaluation of a Drone to assess CH for SATH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 for Shareholders</dc:title>
  <dc:creator>Claude Mindorff</dc:creator>
  <cp:lastModifiedBy>Rhonda Millikin</cp:lastModifiedBy>
  <cp:revision>5</cp:revision>
  <dcterms:created xsi:type="dcterms:W3CDTF">2006-08-16T00:00:00Z</dcterms:created>
  <dcterms:modified xsi:type="dcterms:W3CDTF">2023-12-08T18:40:17Z</dcterms:modified>
  <dc:identifier>DAFzZiZ5rPM</dc:identifier>
</cp:coreProperties>
</file>