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6"/>
  </p:handoutMasterIdLst>
  <p:sldIdLst>
    <p:sldId id="256" r:id="rId2"/>
    <p:sldId id="258" r:id="rId3"/>
    <p:sldId id="273" r:id="rId4"/>
    <p:sldId id="280" r:id="rId5"/>
    <p:sldId id="279" r:id="rId6"/>
    <p:sldId id="272" r:id="rId7"/>
    <p:sldId id="266" r:id="rId8"/>
    <p:sldId id="262" r:id="rId9"/>
    <p:sldId id="276" r:id="rId10"/>
    <p:sldId id="264" r:id="rId11"/>
    <p:sldId id="260" r:id="rId12"/>
    <p:sldId id="282" r:id="rId13"/>
    <p:sldId id="263" r:id="rId14"/>
    <p:sldId id="261" r:id="rId15"/>
    <p:sldId id="285" r:id="rId16"/>
    <p:sldId id="286" r:id="rId17"/>
    <p:sldId id="287" r:id="rId18"/>
    <p:sldId id="265" r:id="rId19"/>
    <p:sldId id="283" r:id="rId20"/>
    <p:sldId id="288" r:id="rId21"/>
    <p:sldId id="281" r:id="rId22"/>
    <p:sldId id="268" r:id="rId23"/>
    <p:sldId id="269" r:id="rId24"/>
    <p:sldId id="270" r:id="rId25"/>
  </p:sldIdLst>
  <p:sldSz cx="9144000" cy="6858000" type="letter"/>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7" d="100"/>
          <a:sy n="117" d="100"/>
        </p:scale>
        <p:origin x="-147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B66547FC-3675-C94F-8F6B-FFDF8CE3171E}" type="datetimeFigureOut">
              <a:rPr lang="en-US" smtClean="0"/>
              <a:t>10/20/2015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5D460F38-E6C8-3A4F-85C4-5A6DBD954B8E}" type="slidenum">
              <a:rPr lang="en-US" smtClean="0"/>
              <a:t>‹#›</a:t>
            </a:fld>
            <a:endParaRPr lang="en-US"/>
          </a:p>
        </p:txBody>
      </p:sp>
    </p:spTree>
    <p:extLst>
      <p:ext uri="{BB962C8B-B14F-4D97-AF65-F5344CB8AC3E}">
        <p14:creationId xmlns:p14="http://schemas.microsoft.com/office/powerpoint/2010/main" val="14013231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10/20/2015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dirty="0"/>
              <a:t>10/20/2015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10/20/2015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59" y="758952"/>
            <a:ext cx="7838707" cy="3449996"/>
          </a:xfrm>
        </p:spPr>
        <p:txBody>
          <a:bodyPr>
            <a:normAutofit/>
          </a:bodyPr>
          <a:lstStyle/>
          <a:p>
            <a:r>
              <a:rPr lang="en-US" sz="2800" dirty="0" smtClean="0"/>
              <a:t>TransCanada’s Keystone XL Pipeline: Learnings and Legacy</a:t>
            </a:r>
            <a:endParaRPr lang="en-US" sz="2800" dirty="0"/>
          </a:p>
        </p:txBody>
      </p:sp>
      <p:sp>
        <p:nvSpPr>
          <p:cNvPr id="3" name="Subtitle 2"/>
          <p:cNvSpPr>
            <a:spLocks noGrp="1"/>
          </p:cNvSpPr>
          <p:nvPr>
            <p:ph type="subTitle" idx="1"/>
          </p:nvPr>
        </p:nvSpPr>
        <p:spPr/>
        <p:txBody>
          <a:bodyPr/>
          <a:lstStyle/>
          <a:p>
            <a:r>
              <a:rPr lang="en-US" dirty="0"/>
              <a:t>Reflections on Keystone XL</a:t>
            </a:r>
            <a:br>
              <a:rPr lang="en-US" dirty="0"/>
            </a:br>
            <a:r>
              <a:rPr lang="en-US" dirty="0"/>
              <a:t>Dennis McConaghy</a:t>
            </a:r>
          </a:p>
        </p:txBody>
      </p:sp>
      <p:pic>
        <p:nvPicPr>
          <p:cNvPr id="4" name="Picture 3"/>
          <p:cNvPicPr>
            <a:picLocks noChangeAspect="1"/>
          </p:cNvPicPr>
          <p:nvPr/>
        </p:nvPicPr>
        <p:blipFill>
          <a:blip r:embed="rId2"/>
          <a:stretch>
            <a:fillRect/>
          </a:stretch>
        </p:blipFill>
        <p:spPr>
          <a:xfrm>
            <a:off x="976881" y="248610"/>
            <a:ext cx="6984689" cy="2957167"/>
          </a:xfrm>
          <a:prstGeom prst="rect">
            <a:avLst/>
          </a:prstGeom>
        </p:spPr>
      </p:pic>
      <p:pic>
        <p:nvPicPr>
          <p:cNvPr id="5" name="Picture 4"/>
          <p:cNvPicPr>
            <a:picLocks noChangeAspect="1"/>
          </p:cNvPicPr>
          <p:nvPr/>
        </p:nvPicPr>
        <p:blipFill>
          <a:blip r:embed="rId3"/>
          <a:stretch>
            <a:fillRect/>
          </a:stretch>
        </p:blipFill>
        <p:spPr>
          <a:xfrm>
            <a:off x="528367" y="211213"/>
            <a:ext cx="7433203" cy="3002641"/>
          </a:xfrm>
          <a:prstGeom prst="rect">
            <a:avLst/>
          </a:prstGeom>
        </p:spPr>
      </p:pic>
    </p:spTree>
    <p:extLst>
      <p:ext uri="{BB962C8B-B14F-4D97-AF65-F5344CB8AC3E}">
        <p14:creationId xmlns:p14="http://schemas.microsoft.com/office/powerpoint/2010/main" val="150216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367439"/>
          </a:xfrm>
        </p:spPr>
        <p:txBody>
          <a:bodyPr>
            <a:normAutofit/>
          </a:bodyPr>
          <a:lstStyle/>
          <a:p>
            <a:r>
              <a:rPr lang="en-US" sz="2800" dirty="0"/>
              <a:t>How could a rejection of XL have happened?</a:t>
            </a:r>
          </a:p>
        </p:txBody>
      </p:sp>
      <p:sp>
        <p:nvSpPr>
          <p:cNvPr id="3" name="Content Placeholder 2"/>
          <p:cNvSpPr>
            <a:spLocks noGrp="1"/>
          </p:cNvSpPr>
          <p:nvPr>
            <p:ph idx="1"/>
          </p:nvPr>
        </p:nvSpPr>
        <p:spPr/>
        <p:txBody>
          <a:bodyPr/>
          <a:lstStyle/>
          <a:p>
            <a:r>
              <a:rPr lang="en-US" dirty="0"/>
              <a:t>What was not expected?</a:t>
            </a:r>
          </a:p>
          <a:p>
            <a:pPr lvl="1"/>
            <a:r>
              <a:rPr lang="en-US" dirty="0"/>
              <a:t>Canadian oil sands </a:t>
            </a:r>
            <a:r>
              <a:rPr lang="en-US" dirty="0" smtClean="0"/>
              <a:t>evolving as </a:t>
            </a:r>
            <a:r>
              <a:rPr lang="en-US" dirty="0"/>
              <a:t>a pariah to the US ENGO movement, “carbon bomb</a:t>
            </a:r>
            <a:r>
              <a:rPr lang="en-US" dirty="0" smtClean="0"/>
              <a:t>”</a:t>
            </a:r>
            <a:endParaRPr lang="en-US" dirty="0"/>
          </a:p>
          <a:p>
            <a:pPr lvl="1"/>
            <a:r>
              <a:rPr lang="en-US" dirty="0"/>
              <a:t>Routing through Nebraska </a:t>
            </a:r>
            <a:r>
              <a:rPr lang="en-US" dirty="0" smtClean="0"/>
              <a:t>becoming very  problematic</a:t>
            </a:r>
            <a:endParaRPr lang="en-US" dirty="0"/>
          </a:p>
          <a:p>
            <a:pPr lvl="1"/>
            <a:r>
              <a:rPr lang="en-US" dirty="0"/>
              <a:t>Breakdown of carbon pricing as a policy option in the United States</a:t>
            </a:r>
          </a:p>
          <a:p>
            <a:pPr lvl="1"/>
            <a:r>
              <a:rPr lang="en-US" dirty="0" smtClean="0"/>
              <a:t>Impact </a:t>
            </a:r>
            <a:r>
              <a:rPr lang="en-US" dirty="0"/>
              <a:t>of </a:t>
            </a:r>
            <a:r>
              <a:rPr lang="en-US" dirty="0" err="1"/>
              <a:t>Macondo</a:t>
            </a:r>
            <a:r>
              <a:rPr lang="en-US" dirty="0"/>
              <a:t> and Kalamazoo incidents on </a:t>
            </a:r>
            <a:r>
              <a:rPr lang="en-US" dirty="0" smtClean="0"/>
              <a:t>public’s  safety concerns related </a:t>
            </a:r>
            <a:r>
              <a:rPr lang="en-US" dirty="0"/>
              <a:t>to oil transport and handling</a:t>
            </a:r>
          </a:p>
          <a:p>
            <a:pPr lvl="1"/>
            <a:r>
              <a:rPr lang="en-US" dirty="0" smtClean="0"/>
              <a:t>Obama to not  </a:t>
            </a:r>
            <a:r>
              <a:rPr lang="en-US" dirty="0"/>
              <a:t>validate his  own bureaucracy in terms of </a:t>
            </a:r>
            <a:r>
              <a:rPr lang="en-US" dirty="0" smtClean="0"/>
              <a:t>their environmental </a:t>
            </a:r>
            <a:r>
              <a:rPr lang="en-US" dirty="0"/>
              <a:t>assessment and national interest </a:t>
            </a:r>
            <a:r>
              <a:rPr lang="en-US" dirty="0" smtClean="0"/>
              <a:t>determination  related to Keystone XL – “no material environmental impact”</a:t>
            </a:r>
          </a:p>
          <a:p>
            <a:pPr lvl="1"/>
            <a:endParaRPr lang="en-US" dirty="0"/>
          </a:p>
          <a:p>
            <a:endParaRPr lang="en-US" dirty="0"/>
          </a:p>
        </p:txBody>
      </p:sp>
    </p:spTree>
    <p:extLst>
      <p:ext uri="{BB962C8B-B14F-4D97-AF65-F5344CB8AC3E}">
        <p14:creationId xmlns:p14="http://schemas.microsoft.com/office/powerpoint/2010/main" val="1947011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52670"/>
          </a:xfrm>
        </p:spPr>
        <p:txBody>
          <a:bodyPr>
            <a:normAutofit/>
          </a:bodyPr>
          <a:lstStyle/>
          <a:p>
            <a:r>
              <a:rPr lang="en-US" sz="2800" dirty="0"/>
              <a:t>Was the US process “fair” to Canada</a:t>
            </a:r>
            <a:r>
              <a:rPr lang="en-US" sz="2800" dirty="0" smtClean="0"/>
              <a:t>?</a:t>
            </a:r>
            <a:endParaRPr lang="en-US" sz="2800" dirty="0"/>
          </a:p>
        </p:txBody>
      </p:sp>
      <p:sp>
        <p:nvSpPr>
          <p:cNvPr id="3" name="Content Placeholder 2"/>
          <p:cNvSpPr>
            <a:spLocks noGrp="1"/>
          </p:cNvSpPr>
          <p:nvPr>
            <p:ph idx="1"/>
          </p:nvPr>
        </p:nvSpPr>
        <p:spPr/>
        <p:txBody>
          <a:bodyPr>
            <a:normAutofit fontScale="92500"/>
          </a:bodyPr>
          <a:lstStyle/>
          <a:p>
            <a:pPr marL="0" indent="0">
              <a:buNone/>
            </a:pPr>
            <a:endParaRPr lang="en-US" dirty="0" smtClean="0"/>
          </a:p>
          <a:p>
            <a:r>
              <a:rPr lang="en-US" dirty="0" smtClean="0"/>
              <a:t>Three environmental assessments by the Department of State  validated the project as “acceptable” to “no significant environmental” impact </a:t>
            </a:r>
          </a:p>
          <a:p>
            <a:r>
              <a:rPr lang="en-US" dirty="0" smtClean="0"/>
              <a:t>Twice “due process” was disrupted to avoid a decision relative to US election cycle</a:t>
            </a:r>
          </a:p>
          <a:p>
            <a:r>
              <a:rPr lang="en-US" dirty="0" smtClean="0"/>
              <a:t>Standard for approval evolved and never genuinely explicit</a:t>
            </a:r>
          </a:p>
          <a:p>
            <a:pPr lvl="1"/>
            <a:r>
              <a:rPr lang="en-US" dirty="0"/>
              <a:t>Materiality of related incremental emissions attributable to product carried in XL </a:t>
            </a:r>
            <a:endParaRPr lang="en-US" dirty="0" smtClean="0"/>
          </a:p>
          <a:p>
            <a:pPr lvl="1"/>
            <a:r>
              <a:rPr lang="en-US" dirty="0" smtClean="0"/>
              <a:t>Climate effects vs routing/safety</a:t>
            </a:r>
          </a:p>
          <a:p>
            <a:pPr lvl="1"/>
            <a:r>
              <a:rPr lang="en-US" dirty="0" smtClean="0"/>
              <a:t>Acknowledgement of net economic benefits</a:t>
            </a:r>
          </a:p>
          <a:p>
            <a:r>
              <a:rPr lang="en-US" dirty="0" smtClean="0"/>
              <a:t>No initiative to bilaterally resolve the issue via direct negotiations</a:t>
            </a:r>
          </a:p>
          <a:p>
            <a:pPr lvl="1"/>
            <a:r>
              <a:rPr lang="en-US" dirty="0" smtClean="0"/>
              <a:t>What did Obama want out of Canada on carbon policy to rationalize an approval?</a:t>
            </a:r>
          </a:p>
          <a:p>
            <a:endParaRPr lang="en-US" dirty="0" smtClean="0"/>
          </a:p>
          <a:p>
            <a:endParaRPr lang="en-US" dirty="0"/>
          </a:p>
        </p:txBody>
      </p:sp>
    </p:spTree>
    <p:extLst>
      <p:ext uri="{BB962C8B-B14F-4D97-AF65-F5344CB8AC3E}">
        <p14:creationId xmlns:p14="http://schemas.microsoft.com/office/powerpoint/2010/main" val="2253527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Keystone XL Protagonists</a:t>
            </a:r>
            <a:endParaRPr lang="en-US" sz="2800" dirty="0"/>
          </a:p>
        </p:txBody>
      </p:sp>
      <p:pic>
        <p:nvPicPr>
          <p:cNvPr id="4" name="Content Placeholder 3"/>
          <p:cNvPicPr>
            <a:picLocks noGrp="1" noChangeAspect="1"/>
          </p:cNvPicPr>
          <p:nvPr>
            <p:ph idx="1"/>
          </p:nvPr>
        </p:nvPicPr>
        <p:blipFill>
          <a:blip r:embed="rId2"/>
          <a:stretch>
            <a:fillRect/>
          </a:stretch>
        </p:blipFill>
        <p:spPr>
          <a:xfrm>
            <a:off x="1454025" y="2873062"/>
            <a:ext cx="2762250" cy="1657350"/>
          </a:xfrm>
          <a:prstGeom prst="rect">
            <a:avLst/>
          </a:prstGeom>
        </p:spPr>
      </p:pic>
      <p:pic>
        <p:nvPicPr>
          <p:cNvPr id="5" name="Picture 4"/>
          <p:cNvPicPr>
            <a:picLocks noChangeAspect="1"/>
          </p:cNvPicPr>
          <p:nvPr/>
        </p:nvPicPr>
        <p:blipFill>
          <a:blip r:embed="rId3"/>
          <a:stretch>
            <a:fillRect/>
          </a:stretch>
        </p:blipFill>
        <p:spPr>
          <a:xfrm>
            <a:off x="5747385" y="2683098"/>
            <a:ext cx="2619375" cy="1743075"/>
          </a:xfrm>
          <a:prstGeom prst="rect">
            <a:avLst/>
          </a:prstGeom>
        </p:spPr>
      </p:pic>
      <p:pic>
        <p:nvPicPr>
          <p:cNvPr id="6" name="Picture 5"/>
          <p:cNvPicPr>
            <a:picLocks noChangeAspect="1"/>
          </p:cNvPicPr>
          <p:nvPr/>
        </p:nvPicPr>
        <p:blipFill>
          <a:blip r:embed="rId4"/>
          <a:stretch>
            <a:fillRect/>
          </a:stretch>
        </p:blipFill>
        <p:spPr>
          <a:xfrm>
            <a:off x="3358488" y="1841600"/>
            <a:ext cx="2768958" cy="2584573"/>
          </a:xfrm>
          <a:prstGeom prst="rect">
            <a:avLst/>
          </a:prstGeom>
        </p:spPr>
      </p:pic>
      <p:pic>
        <p:nvPicPr>
          <p:cNvPr id="7" name="Picture 6"/>
          <p:cNvPicPr>
            <a:picLocks noChangeAspect="1"/>
          </p:cNvPicPr>
          <p:nvPr/>
        </p:nvPicPr>
        <p:blipFill>
          <a:blip r:embed="rId5"/>
          <a:stretch>
            <a:fillRect/>
          </a:stretch>
        </p:blipFill>
        <p:spPr>
          <a:xfrm>
            <a:off x="1929738" y="4530412"/>
            <a:ext cx="2857500" cy="1600200"/>
          </a:xfrm>
          <a:prstGeom prst="rect">
            <a:avLst/>
          </a:prstGeom>
        </p:spPr>
      </p:pic>
      <p:pic>
        <p:nvPicPr>
          <p:cNvPr id="8" name="Picture 7"/>
          <p:cNvPicPr>
            <a:picLocks noChangeAspect="1"/>
          </p:cNvPicPr>
          <p:nvPr/>
        </p:nvPicPr>
        <p:blipFill>
          <a:blip r:embed="rId6"/>
          <a:stretch>
            <a:fillRect/>
          </a:stretch>
        </p:blipFill>
        <p:spPr>
          <a:xfrm>
            <a:off x="4787238" y="4530412"/>
            <a:ext cx="2142240" cy="1604612"/>
          </a:xfrm>
          <a:prstGeom prst="rect">
            <a:avLst/>
          </a:prstGeom>
        </p:spPr>
      </p:pic>
    </p:spTree>
    <p:extLst>
      <p:ext uri="{BB962C8B-B14F-4D97-AF65-F5344CB8AC3E}">
        <p14:creationId xmlns:p14="http://schemas.microsoft.com/office/powerpoint/2010/main" val="4247473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23134"/>
          </a:xfrm>
        </p:spPr>
        <p:txBody>
          <a:bodyPr>
            <a:normAutofit/>
          </a:bodyPr>
          <a:lstStyle/>
          <a:p>
            <a:r>
              <a:rPr lang="en-US" sz="2800" dirty="0" smtClean="0"/>
              <a:t>What has the loss of XL cost Canada?</a:t>
            </a:r>
            <a:endParaRPr lang="en-US" sz="2800" dirty="0"/>
          </a:p>
        </p:txBody>
      </p:sp>
      <p:sp>
        <p:nvSpPr>
          <p:cNvPr id="3" name="Content Placeholder 2"/>
          <p:cNvSpPr>
            <a:spLocks noGrp="1"/>
          </p:cNvSpPr>
          <p:nvPr>
            <p:ph idx="1"/>
          </p:nvPr>
        </p:nvSpPr>
        <p:spPr/>
        <p:txBody>
          <a:bodyPr/>
          <a:lstStyle/>
          <a:p>
            <a:r>
              <a:rPr lang="en-US" dirty="0" smtClean="0"/>
              <a:t> Direct Cash </a:t>
            </a:r>
            <a:r>
              <a:rPr lang="en-US" dirty="0"/>
              <a:t>flow lost  to </a:t>
            </a:r>
            <a:r>
              <a:rPr lang="en-US" dirty="0" smtClean="0"/>
              <a:t>Canada</a:t>
            </a:r>
          </a:p>
          <a:p>
            <a:pPr lvl="1"/>
            <a:r>
              <a:rPr lang="en-US" dirty="0"/>
              <a:t>Loss of improved transportation economics, $2 – 3 billion/</a:t>
            </a:r>
            <a:r>
              <a:rPr lang="en-US" dirty="0" err="1"/>
              <a:t>yr</a:t>
            </a:r>
            <a:endParaRPr lang="en-US" dirty="0"/>
          </a:p>
          <a:p>
            <a:pPr lvl="1"/>
            <a:r>
              <a:rPr lang="en-US" dirty="0"/>
              <a:t>Loss of capacity to move incremental barrels , on the order of  $20 </a:t>
            </a:r>
            <a:r>
              <a:rPr lang="en-US" dirty="0" smtClean="0"/>
              <a:t>billion/</a:t>
            </a:r>
            <a:r>
              <a:rPr lang="en-US" dirty="0" err="1" smtClean="0"/>
              <a:t>yr</a:t>
            </a:r>
            <a:endParaRPr lang="en-US" dirty="0" smtClean="0"/>
          </a:p>
          <a:p>
            <a:pPr lvl="1"/>
            <a:endParaRPr lang="en-US" dirty="0"/>
          </a:p>
          <a:p>
            <a:pPr marL="201168" lvl="1" indent="0">
              <a:buNone/>
            </a:pPr>
            <a:r>
              <a:rPr lang="en-US" dirty="0" smtClean="0"/>
              <a:t>A Tipping Point ?</a:t>
            </a:r>
            <a:endParaRPr lang="en-US" dirty="0"/>
          </a:p>
          <a:p>
            <a:pPr lvl="1"/>
            <a:endParaRPr lang="en-US" dirty="0"/>
          </a:p>
        </p:txBody>
      </p:sp>
    </p:spTree>
    <p:extLst>
      <p:ext uri="{BB962C8B-B14F-4D97-AF65-F5344CB8AC3E}">
        <p14:creationId xmlns:p14="http://schemas.microsoft.com/office/powerpoint/2010/main" val="20902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76" y="286605"/>
            <a:ext cx="7634151" cy="1323134"/>
          </a:xfrm>
        </p:spPr>
        <p:txBody>
          <a:bodyPr>
            <a:normAutofit/>
          </a:bodyPr>
          <a:lstStyle/>
          <a:p>
            <a:r>
              <a:rPr lang="en-US" sz="2800" dirty="0"/>
              <a:t>Is </a:t>
            </a:r>
            <a:r>
              <a:rPr lang="en-US" sz="2800" dirty="0" smtClean="0"/>
              <a:t>the loss of Keystone XL  </a:t>
            </a:r>
            <a:r>
              <a:rPr lang="en-US" sz="2800" dirty="0"/>
              <a:t>a tipping point for Canadian </a:t>
            </a:r>
            <a:r>
              <a:rPr lang="en-US" sz="2800" dirty="0" smtClean="0"/>
              <a:t>hydrocarbon development?</a:t>
            </a:r>
            <a:endParaRPr lang="en-US" sz="2800" dirty="0"/>
          </a:p>
        </p:txBody>
      </p:sp>
      <p:sp>
        <p:nvSpPr>
          <p:cNvPr id="3" name="Content Placeholder 2"/>
          <p:cNvSpPr>
            <a:spLocks noGrp="1"/>
          </p:cNvSpPr>
          <p:nvPr>
            <p:ph idx="1"/>
          </p:nvPr>
        </p:nvSpPr>
        <p:spPr>
          <a:xfrm>
            <a:off x="900740" y="1884370"/>
            <a:ext cx="7466019" cy="4023360"/>
          </a:xfrm>
        </p:spPr>
        <p:txBody>
          <a:bodyPr>
            <a:normAutofit/>
          </a:bodyPr>
          <a:lstStyle/>
          <a:p>
            <a:pPr>
              <a:buFont typeface="Arial"/>
              <a:buChar char="•"/>
            </a:pPr>
            <a:r>
              <a:rPr lang="en-US" dirty="0" smtClean="0"/>
              <a:t> ENGOs have learned that obstruction of hydrocarbon transportation infrastructure  can work given existing regulatory/ judicial processes and political sentiments  in North America</a:t>
            </a:r>
          </a:p>
          <a:p>
            <a:pPr>
              <a:buFont typeface="Arial"/>
              <a:buChar char="•"/>
            </a:pPr>
            <a:r>
              <a:rPr lang="en-US" dirty="0" smtClean="0"/>
              <a:t> Admittedly, circumstances of Keystone XL were very fortuitous for the US ENGOs to exploit</a:t>
            </a:r>
          </a:p>
          <a:p>
            <a:pPr>
              <a:buFont typeface="Arial"/>
              <a:buChar char="•"/>
            </a:pPr>
            <a:r>
              <a:rPr lang="en-US" dirty="0" smtClean="0"/>
              <a:t> But same techniques at  work on Gateway, Kinder and Energy East</a:t>
            </a:r>
          </a:p>
          <a:p>
            <a:pPr>
              <a:buFont typeface="Arial"/>
              <a:buChar char="•"/>
            </a:pPr>
            <a:r>
              <a:rPr lang="en-US" dirty="0" smtClean="0"/>
              <a:t>What is not explicitly constrained at the production level becomes de facto constrained by the lack of transportation infrastructure </a:t>
            </a:r>
          </a:p>
          <a:p>
            <a:pPr>
              <a:buFont typeface="Arial"/>
              <a:buChar char="•"/>
            </a:pPr>
            <a:r>
              <a:rPr lang="en-US" dirty="0" smtClean="0"/>
              <a:t> A resource the world still demands Canada de facto constrains itself from supplying</a:t>
            </a:r>
          </a:p>
        </p:txBody>
      </p:sp>
    </p:spTree>
    <p:extLst>
      <p:ext uri="{BB962C8B-B14F-4D97-AF65-F5344CB8AC3E}">
        <p14:creationId xmlns:p14="http://schemas.microsoft.com/office/powerpoint/2010/main" val="303546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Was the basic business opportunity for the Keystone XL pipeline sufficiently attractive to justify TransCanada’s pursuit of it in 2008?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a:t>
            </a:r>
            <a:r>
              <a:rPr lang="en-US" dirty="0" smtClean="0"/>
              <a:t>Unequivocally yes</a:t>
            </a:r>
          </a:p>
          <a:p>
            <a:pPr>
              <a:buFont typeface="Arial" panose="020B0604020202020204" pitchFamily="34" charset="0"/>
              <a:buChar char="•"/>
            </a:pPr>
            <a:r>
              <a:rPr lang="en-US" dirty="0"/>
              <a:t>  </a:t>
            </a:r>
            <a:r>
              <a:rPr lang="en-US" dirty="0" smtClean="0"/>
              <a:t>Any probability assessment of the project not achieving regulatory sanction undertaken in 2008/2009  would be been extremely low</a:t>
            </a:r>
            <a:endParaRPr lang="en-US" dirty="0"/>
          </a:p>
        </p:txBody>
      </p:sp>
    </p:spTree>
    <p:extLst>
      <p:ext uri="{BB962C8B-B14F-4D97-AF65-F5344CB8AC3E}">
        <p14:creationId xmlns:p14="http://schemas.microsoft.com/office/powerpoint/2010/main" val="186172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Was it reasonable for TransCanada to assume full accountability for delivering the project within a fixed time frame given its lack of control over the regulatory process?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Retrospectively that risk proved to be much greater than it was assessed to be in 2007/2008 </a:t>
            </a:r>
          </a:p>
          <a:p>
            <a:pPr>
              <a:buFont typeface="Arial" panose="020B0604020202020204" pitchFamily="34" charset="0"/>
              <a:buChar char="•"/>
            </a:pPr>
            <a:r>
              <a:rPr lang="en-US" dirty="0" smtClean="0"/>
              <a:t>Some party had to take the risk achieving regulatory approval within the desired in service date</a:t>
            </a:r>
          </a:p>
          <a:p>
            <a:pPr>
              <a:buFont typeface="Arial" panose="020B0604020202020204" pitchFamily="34" charset="0"/>
              <a:buChar char="•"/>
            </a:pPr>
            <a:r>
              <a:rPr lang="en-US" dirty="0" smtClean="0"/>
              <a:t>If TC has assessed the risk differently, closer to what it actually proved out to be, there would have been a different allocation of the risk or the project would not have had requisite contractual support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8722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Should TransCanada have abandoned the project in November 2011 when the Obama Administration deferred the regulatory process? </a:t>
            </a:r>
          </a:p>
        </p:txBody>
      </p:sp>
      <p:sp>
        <p:nvSpPr>
          <p:cNvPr id="3" name="Content Placeholder 2"/>
          <p:cNvSpPr>
            <a:spLocks noGrp="1"/>
          </p:cNvSpPr>
          <p:nvPr>
            <p:ph idx="1"/>
          </p:nvPr>
        </p:nvSpPr>
        <p:spPr/>
        <p:txBody>
          <a:bodyPr/>
          <a:lstStyle/>
          <a:p>
            <a:r>
              <a:rPr lang="en-US" dirty="0" smtClean="0"/>
              <a:t> TC gained real value from completing the section of Keystone XL south of Cushing. That could only have been achieved by persisting with the overall project, at least for some time</a:t>
            </a:r>
          </a:p>
          <a:p>
            <a:r>
              <a:rPr lang="en-US" dirty="0" smtClean="0"/>
              <a:t>Obviously at some point, after that section was constructed, TC might have reached the conclusion that the Obama administration would never provide an approval</a:t>
            </a:r>
          </a:p>
          <a:p>
            <a:r>
              <a:rPr lang="en-US" dirty="0" smtClean="0"/>
              <a:t>In the context of November 2011, however, that determination would likely not have been seen as the “reasonable view”</a:t>
            </a:r>
            <a:endParaRPr lang="en-US" dirty="0"/>
          </a:p>
        </p:txBody>
      </p:sp>
    </p:spTree>
    <p:extLst>
      <p:ext uri="{BB962C8B-B14F-4D97-AF65-F5344CB8AC3E}">
        <p14:creationId xmlns:p14="http://schemas.microsoft.com/office/powerpoint/2010/main" val="47921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52670"/>
          </a:xfrm>
        </p:spPr>
        <p:txBody>
          <a:bodyPr>
            <a:normAutofit/>
          </a:bodyPr>
          <a:lstStyle/>
          <a:p>
            <a:r>
              <a:rPr lang="en-US" sz="2800" dirty="0"/>
              <a:t>How could a rejection of XL have </a:t>
            </a:r>
            <a:r>
              <a:rPr lang="en-US" sz="2800" dirty="0" smtClean="0"/>
              <a:t>been avoided</a:t>
            </a:r>
            <a:r>
              <a:rPr lang="en-US" sz="2800" dirty="0"/>
              <a:t>? Were there other tactics that could have been pursued, before or after 2011, to gain a favorable outcome? </a:t>
            </a:r>
          </a:p>
        </p:txBody>
      </p:sp>
      <p:sp>
        <p:nvSpPr>
          <p:cNvPr id="3" name="Content Placeholder 2"/>
          <p:cNvSpPr>
            <a:spLocks noGrp="1"/>
          </p:cNvSpPr>
          <p:nvPr>
            <p:ph idx="1"/>
          </p:nvPr>
        </p:nvSpPr>
        <p:spPr/>
        <p:txBody>
          <a:bodyPr/>
          <a:lstStyle/>
          <a:p>
            <a:r>
              <a:rPr lang="en-US" dirty="0" smtClean="0"/>
              <a:t>Tactics not taken?</a:t>
            </a:r>
          </a:p>
          <a:p>
            <a:pPr lvl="1"/>
            <a:r>
              <a:rPr lang="en-US" dirty="0" smtClean="0"/>
              <a:t>A earlier re-route through Nebraska </a:t>
            </a:r>
          </a:p>
          <a:p>
            <a:pPr lvl="1"/>
            <a:r>
              <a:rPr lang="en-US" dirty="0" smtClean="0"/>
              <a:t>Adjustments to Canadian carbon policy </a:t>
            </a:r>
          </a:p>
          <a:p>
            <a:pPr lvl="2"/>
            <a:r>
              <a:rPr lang="en-US" dirty="0" smtClean="0"/>
              <a:t>Carbon taxes to redeem incremental emissions related to XL</a:t>
            </a:r>
          </a:p>
          <a:p>
            <a:pPr lvl="1"/>
            <a:endParaRPr lang="en-US" dirty="0" smtClean="0"/>
          </a:p>
          <a:p>
            <a:pPr lvl="1"/>
            <a:endParaRPr lang="en-US" dirty="0"/>
          </a:p>
        </p:txBody>
      </p:sp>
    </p:spTree>
    <p:extLst>
      <p:ext uri="{BB962C8B-B14F-4D97-AF65-F5344CB8AC3E}">
        <p14:creationId xmlns:p14="http://schemas.microsoft.com/office/powerpoint/2010/main" val="4247914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Conundrum – Expected Global Energy Demand/ Resulting Emissions</a:t>
            </a:r>
            <a:endParaRPr lang="en-US" sz="2800" dirty="0"/>
          </a:p>
        </p:txBody>
      </p:sp>
      <p:pic>
        <p:nvPicPr>
          <p:cNvPr id="5" name="Content Placeholder 4"/>
          <p:cNvPicPr>
            <a:picLocks noGrp="1" noChangeAspect="1"/>
          </p:cNvPicPr>
          <p:nvPr>
            <p:ph sz="half" idx="1"/>
          </p:nvPr>
        </p:nvPicPr>
        <p:blipFill>
          <a:blip r:embed="rId2"/>
          <a:stretch>
            <a:fillRect/>
          </a:stretch>
        </p:blipFill>
        <p:spPr>
          <a:xfrm>
            <a:off x="822325" y="2434026"/>
            <a:ext cx="3703638" cy="2847199"/>
          </a:xfrm>
          <a:prstGeom prst="rect">
            <a:avLst/>
          </a:prstGeom>
        </p:spPr>
      </p:pic>
      <p:pic>
        <p:nvPicPr>
          <p:cNvPr id="6" name="Content Placeholder 5"/>
          <p:cNvPicPr>
            <a:picLocks noGrp="1" noChangeAspect="1"/>
          </p:cNvPicPr>
          <p:nvPr>
            <p:ph sz="half" idx="2"/>
          </p:nvPr>
        </p:nvPicPr>
        <p:blipFill>
          <a:blip r:embed="rId3"/>
          <a:stretch>
            <a:fillRect/>
          </a:stretch>
        </p:blipFill>
        <p:spPr>
          <a:xfrm>
            <a:off x="4664075" y="1939242"/>
            <a:ext cx="3702050" cy="3836767"/>
          </a:xfrm>
          <a:prstGeom prst="rect">
            <a:avLst/>
          </a:prstGeom>
        </p:spPr>
      </p:pic>
      <p:sp>
        <p:nvSpPr>
          <p:cNvPr id="7" name="TextBox 6"/>
          <p:cNvSpPr txBox="1"/>
          <p:nvPr/>
        </p:nvSpPr>
        <p:spPr>
          <a:xfrm>
            <a:off x="502275" y="5962919"/>
            <a:ext cx="2446567" cy="369332"/>
          </a:xfrm>
          <a:prstGeom prst="rect">
            <a:avLst/>
          </a:prstGeom>
          <a:noFill/>
        </p:spPr>
        <p:txBody>
          <a:bodyPr wrap="none" rtlCol="0">
            <a:spAutoFit/>
          </a:bodyPr>
          <a:lstStyle/>
          <a:p>
            <a:r>
              <a:rPr lang="en-US" dirty="0" smtClean="0"/>
              <a:t>2015 BP Energy Outlook</a:t>
            </a:r>
            <a:endParaRPr lang="en-US" dirty="0"/>
          </a:p>
        </p:txBody>
      </p:sp>
    </p:spTree>
    <p:extLst>
      <p:ext uri="{BB962C8B-B14F-4D97-AF65-F5344CB8AC3E}">
        <p14:creationId xmlns:p14="http://schemas.microsoft.com/office/powerpoint/2010/main" val="279629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TransCanada</a:t>
            </a:r>
            <a:endParaRPr lang="en-US" sz="2800" dirty="0"/>
          </a:p>
        </p:txBody>
      </p:sp>
      <p:sp>
        <p:nvSpPr>
          <p:cNvPr id="4" name="Content Placeholder 3"/>
          <p:cNvSpPr>
            <a:spLocks noGrp="1"/>
          </p:cNvSpPr>
          <p:nvPr>
            <p:ph idx="1"/>
          </p:nvPr>
        </p:nvSpPr>
        <p:spPr/>
        <p:txBody>
          <a:bodyPr>
            <a:noAutofit/>
          </a:bodyPr>
          <a:lstStyle/>
          <a:p>
            <a:r>
              <a:rPr lang="en-US" sz="1800" dirty="0">
                <a:latin typeface="Calibri Light" panose="020F0302020204030204" pitchFamily="34" charset="0"/>
              </a:rPr>
              <a:t>One of North America’s </a:t>
            </a:r>
            <a:r>
              <a:rPr lang="en-US" sz="1800" dirty="0" smtClean="0">
                <a:latin typeface="Calibri Light" panose="020F0302020204030204" pitchFamily="34" charset="0"/>
              </a:rPr>
              <a:t>Largest Natural </a:t>
            </a:r>
            <a:r>
              <a:rPr lang="en-US" sz="1800" dirty="0">
                <a:latin typeface="Calibri Light" panose="020F0302020204030204" pitchFamily="34" charset="0"/>
              </a:rPr>
              <a:t>Gas Pipeline Networks</a:t>
            </a:r>
          </a:p>
          <a:p>
            <a:pPr lvl="1"/>
            <a:r>
              <a:rPr lang="en-US" sz="1600" dirty="0">
                <a:latin typeface="Calibri Light" panose="020F0302020204030204" pitchFamily="34" charset="0"/>
              </a:rPr>
              <a:t>• </a:t>
            </a:r>
            <a:r>
              <a:rPr lang="en-US" sz="1600" dirty="0" smtClean="0">
                <a:latin typeface="Calibri Light" panose="020F0302020204030204" pitchFamily="34" charset="0"/>
              </a:rPr>
              <a:t>68,000 </a:t>
            </a:r>
            <a:r>
              <a:rPr lang="en-US" sz="1600" dirty="0">
                <a:latin typeface="Calibri Light" panose="020F0302020204030204" pitchFamily="34" charset="0"/>
              </a:rPr>
              <a:t>km (42,000 mi) of pipeline</a:t>
            </a:r>
          </a:p>
          <a:p>
            <a:pPr lvl="1"/>
            <a:r>
              <a:rPr lang="en-US" sz="1600" dirty="0">
                <a:latin typeface="Calibri Light" panose="020F0302020204030204" pitchFamily="34" charset="0"/>
              </a:rPr>
              <a:t>• 406 </a:t>
            </a:r>
            <a:r>
              <a:rPr lang="en-US" sz="1600" dirty="0" err="1">
                <a:latin typeface="Calibri Light" panose="020F0302020204030204" pitchFamily="34" charset="0"/>
              </a:rPr>
              <a:t>Bcf</a:t>
            </a:r>
            <a:r>
              <a:rPr lang="en-US" sz="1600" dirty="0">
                <a:latin typeface="Calibri Light" panose="020F0302020204030204" pitchFamily="34" charset="0"/>
              </a:rPr>
              <a:t> of storage capacity</a:t>
            </a:r>
          </a:p>
          <a:p>
            <a:pPr marL="201168" lvl="1" indent="0">
              <a:buNone/>
            </a:pPr>
            <a:r>
              <a:rPr lang="en-US" sz="1600" dirty="0">
                <a:latin typeface="Calibri Light" panose="020F0302020204030204" pitchFamily="34" charset="0"/>
              </a:rPr>
              <a:t>• 14 </a:t>
            </a:r>
            <a:r>
              <a:rPr lang="en-US" sz="1600" dirty="0" err="1">
                <a:latin typeface="Calibri Light" panose="020F0302020204030204" pitchFamily="34" charset="0"/>
              </a:rPr>
              <a:t>Bcf</a:t>
            </a:r>
            <a:r>
              <a:rPr lang="en-US" sz="1600" dirty="0">
                <a:latin typeface="Calibri Light" panose="020F0302020204030204" pitchFamily="34" charset="0"/>
              </a:rPr>
              <a:t>/d or 20% of continental demand</a:t>
            </a:r>
          </a:p>
          <a:p>
            <a:r>
              <a:rPr lang="en-US" sz="1800" dirty="0" smtClean="0">
                <a:latin typeface="Calibri Light" panose="020F0302020204030204" pitchFamily="34" charset="0"/>
              </a:rPr>
              <a:t>Premier </a:t>
            </a:r>
            <a:r>
              <a:rPr lang="en-US" sz="1800" dirty="0">
                <a:latin typeface="Calibri Light" panose="020F0302020204030204" pitchFamily="34" charset="0"/>
              </a:rPr>
              <a:t>Liquids Pipeline System</a:t>
            </a:r>
          </a:p>
          <a:p>
            <a:pPr lvl="1"/>
            <a:r>
              <a:rPr lang="en-US" sz="1600" dirty="0">
                <a:latin typeface="Calibri Light" panose="020F0302020204030204" pitchFamily="34" charset="0"/>
              </a:rPr>
              <a:t>• 4,250 km (2,600 mi) of pipeline</a:t>
            </a:r>
          </a:p>
          <a:p>
            <a:pPr lvl="2"/>
            <a:r>
              <a:rPr lang="en-US" sz="1600" dirty="0" smtClean="0">
                <a:latin typeface="Calibri Light" panose="020F0302020204030204" pitchFamily="34" charset="0"/>
              </a:rPr>
              <a:t>530,000 </a:t>
            </a:r>
            <a:r>
              <a:rPr lang="en-US" sz="1600" dirty="0" err="1">
                <a:latin typeface="Calibri Light" panose="020F0302020204030204" pitchFamily="34" charset="0"/>
              </a:rPr>
              <a:t>bbl</a:t>
            </a:r>
            <a:r>
              <a:rPr lang="en-US" sz="1600" dirty="0">
                <a:latin typeface="Calibri Light" panose="020F0302020204030204" pitchFamily="34" charset="0"/>
              </a:rPr>
              <a:t>/d or 18% of </a:t>
            </a:r>
            <a:r>
              <a:rPr lang="en-US" sz="1600" dirty="0" smtClean="0">
                <a:latin typeface="Calibri Light" panose="020F0302020204030204" pitchFamily="34" charset="0"/>
              </a:rPr>
              <a:t>Western Canadian Production</a:t>
            </a:r>
            <a:endParaRPr lang="en-US" sz="1600" dirty="0">
              <a:latin typeface="Calibri Light" panose="020F0302020204030204" pitchFamily="34" charset="0"/>
            </a:endParaRPr>
          </a:p>
          <a:p>
            <a:r>
              <a:rPr lang="en-US" sz="1800" dirty="0" smtClean="0">
                <a:latin typeface="Calibri Light" panose="020F0302020204030204" pitchFamily="34" charset="0"/>
              </a:rPr>
              <a:t>Largest </a:t>
            </a:r>
            <a:r>
              <a:rPr lang="en-US" sz="1800" dirty="0">
                <a:latin typeface="Calibri Light" panose="020F0302020204030204" pitchFamily="34" charset="0"/>
              </a:rPr>
              <a:t>Private Sector </a:t>
            </a:r>
            <a:r>
              <a:rPr lang="en-US" sz="1800" dirty="0" smtClean="0">
                <a:latin typeface="Calibri Light" panose="020F0302020204030204" pitchFamily="34" charset="0"/>
              </a:rPr>
              <a:t>Power Generator </a:t>
            </a:r>
            <a:r>
              <a:rPr lang="en-US" sz="1800" dirty="0">
                <a:latin typeface="Calibri Light" panose="020F0302020204030204" pitchFamily="34" charset="0"/>
              </a:rPr>
              <a:t>in Canada</a:t>
            </a:r>
          </a:p>
          <a:p>
            <a:pPr lvl="1"/>
            <a:r>
              <a:rPr lang="en-US" sz="1600" dirty="0" smtClean="0">
                <a:latin typeface="Calibri Light" panose="020F0302020204030204" pitchFamily="34" charset="0"/>
              </a:rPr>
              <a:t>• 19 </a:t>
            </a:r>
            <a:r>
              <a:rPr lang="en-US" sz="1600" dirty="0">
                <a:latin typeface="Calibri Light" panose="020F0302020204030204" pitchFamily="34" charset="0"/>
              </a:rPr>
              <a:t>power plants, 10,900 </a:t>
            </a:r>
            <a:r>
              <a:rPr lang="en-US" sz="1600" dirty="0" smtClean="0">
                <a:latin typeface="Calibri Light" panose="020F0302020204030204" pitchFamily="34" charset="0"/>
              </a:rPr>
              <a:t>MW</a:t>
            </a:r>
          </a:p>
          <a:p>
            <a:r>
              <a:rPr lang="en-US" dirty="0">
                <a:latin typeface="Calibri Light" panose="020F0302020204030204" pitchFamily="34" charset="0"/>
              </a:rPr>
              <a:t> </a:t>
            </a:r>
            <a:r>
              <a:rPr lang="en-US" sz="1800" dirty="0">
                <a:latin typeface="Calibri Light" panose="020F0302020204030204" pitchFamily="34" charset="0"/>
              </a:rPr>
              <a:t>Market </a:t>
            </a:r>
            <a:r>
              <a:rPr lang="en-US" sz="1800" dirty="0" smtClean="0">
                <a:latin typeface="Calibri Light" panose="020F0302020204030204" pitchFamily="34" charset="0"/>
              </a:rPr>
              <a:t>Capitalization,  </a:t>
            </a:r>
            <a:r>
              <a:rPr lang="en-US" sz="1800" dirty="0">
                <a:latin typeface="Calibri Light" panose="020F0302020204030204" pitchFamily="34" charset="0"/>
              </a:rPr>
              <a:t>$36 billion, 14th on </a:t>
            </a:r>
            <a:r>
              <a:rPr lang="en-US" sz="1800" dirty="0" smtClean="0">
                <a:latin typeface="Calibri Light" panose="020F0302020204030204" pitchFamily="34" charset="0"/>
              </a:rPr>
              <a:t>TSE</a:t>
            </a:r>
          </a:p>
          <a:p>
            <a:r>
              <a:rPr lang="en-US" sz="1800" dirty="0">
                <a:latin typeface="Calibri Light" panose="020F0302020204030204" pitchFamily="34" charset="0"/>
              </a:rPr>
              <a:t> </a:t>
            </a:r>
            <a:r>
              <a:rPr lang="en-US" sz="1800" dirty="0" smtClean="0">
                <a:latin typeface="Calibri Light" panose="020F0302020204030204" pitchFamily="34" charset="0"/>
              </a:rPr>
              <a:t>Dividend Yield, 4.6%</a:t>
            </a:r>
          </a:p>
          <a:p>
            <a:endParaRPr lang="en-US" sz="1800" dirty="0" smtClean="0">
              <a:latin typeface="Calibri Light" panose="020F0302020204030204" pitchFamily="34" charset="0"/>
            </a:endParaRPr>
          </a:p>
          <a:p>
            <a:pPr lvl="1"/>
            <a:endParaRPr lang="en-US" sz="1600" dirty="0">
              <a:latin typeface="Calibri Light" panose="020F0302020204030204" pitchFamily="34" charset="0"/>
            </a:endParaRPr>
          </a:p>
          <a:p>
            <a:pPr lvl="1"/>
            <a:endParaRPr lang="en-US" sz="1600" dirty="0" smtClean="0">
              <a:latin typeface="Calibri Light" panose="020F0302020204030204" pitchFamily="34" charset="0"/>
            </a:endParaRPr>
          </a:p>
        </p:txBody>
      </p:sp>
    </p:spTree>
    <p:extLst>
      <p:ext uri="{BB962C8B-B14F-4D97-AF65-F5344CB8AC3E}">
        <p14:creationId xmlns:p14="http://schemas.microsoft.com/office/powerpoint/2010/main" val="3434025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Keystone XL/Canadian Oil Sands /Carbon Emission Targets</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325" y="2350848"/>
            <a:ext cx="7543800" cy="3013554"/>
          </a:xfrm>
        </p:spPr>
      </p:pic>
    </p:spTree>
    <p:extLst>
      <p:ext uri="{BB962C8B-B14F-4D97-AF65-F5344CB8AC3E}">
        <p14:creationId xmlns:p14="http://schemas.microsoft.com/office/powerpoint/2010/main" val="4155672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Does Canada still identify with exploiting its hydrocarbon potential?</a:t>
            </a:r>
            <a:endParaRPr lang="en-US" sz="28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Hydrocarbon potential can be rationalized to credible climate policy via appropriate carbon tax regime. </a:t>
            </a:r>
          </a:p>
          <a:p>
            <a:pPr>
              <a:buFont typeface="Arial" panose="020B0604020202020204" pitchFamily="34" charset="0"/>
              <a:buChar char="•"/>
            </a:pPr>
            <a:r>
              <a:rPr lang="en-US" dirty="0" smtClean="0"/>
              <a:t>Global demand for hydrocarbons robust over the short and medium term notwithstanding efforts to deal with the risk of climate change</a:t>
            </a:r>
          </a:p>
          <a:p>
            <a:pPr>
              <a:buFont typeface="Arial" panose="020B0604020202020204" pitchFamily="34" charset="0"/>
              <a:buChar char="•"/>
            </a:pPr>
            <a:r>
              <a:rPr lang="en-US" dirty="0" smtClean="0"/>
              <a:t>But the  Canadian political process remains fundamentally equivocal about  exploiting its hydrocarbon  potential . </a:t>
            </a:r>
          </a:p>
          <a:p>
            <a:pPr lvl="1">
              <a:buFont typeface="Arial" panose="020B0604020202020204" pitchFamily="34" charset="0"/>
              <a:buChar char="•"/>
            </a:pPr>
            <a:r>
              <a:rPr lang="en-US" dirty="0" smtClean="0"/>
              <a:t>Consider the status of Gateway, </a:t>
            </a:r>
            <a:r>
              <a:rPr lang="en-US" dirty="0" err="1" smtClean="0"/>
              <a:t>KinderMorgan</a:t>
            </a:r>
            <a:r>
              <a:rPr lang="en-US" dirty="0" smtClean="0"/>
              <a:t>, Energy East</a:t>
            </a:r>
          </a:p>
          <a:p>
            <a:pPr lvl="1">
              <a:buFont typeface="Arial" panose="020B0604020202020204" pitchFamily="34" charset="0"/>
              <a:buChar char="•"/>
            </a:pPr>
            <a:r>
              <a:rPr lang="en-US" dirty="0" smtClean="0"/>
              <a:t>Regulatory sanction versus litigation and lack of enforcement</a:t>
            </a:r>
          </a:p>
          <a:p>
            <a:pPr lvl="1">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3206064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Public Policy Implications of Keystone XL Rejection</a:t>
            </a:r>
            <a:endParaRPr lang="en-US" sz="2800" dirty="0"/>
          </a:p>
        </p:txBody>
      </p:sp>
      <p:sp>
        <p:nvSpPr>
          <p:cNvPr id="3" name="Content Placeholder 2"/>
          <p:cNvSpPr>
            <a:spLocks noGrp="1"/>
          </p:cNvSpPr>
          <p:nvPr>
            <p:ph idx="1"/>
          </p:nvPr>
        </p:nvSpPr>
        <p:spPr/>
        <p:txBody>
          <a:bodyPr>
            <a:normAutofit/>
          </a:bodyPr>
          <a:lstStyle/>
          <a:p>
            <a:r>
              <a:rPr lang="en-US" dirty="0" smtClean="0"/>
              <a:t>Market Diversification</a:t>
            </a:r>
          </a:p>
          <a:p>
            <a:pPr lvl="1"/>
            <a:r>
              <a:rPr lang="en-US" dirty="0" smtClean="0"/>
              <a:t>The XL experience underscored the vulnerability of Canada as to how the US deals with required  transportation infrastructure for Canadian hydrocarbons into the US</a:t>
            </a:r>
          </a:p>
          <a:p>
            <a:pPr lvl="1"/>
            <a:r>
              <a:rPr lang="en-US" dirty="0" smtClean="0"/>
              <a:t>In fact continued election of Democratic Presidents will likely follow the Obama legacy in terms of how the Keystone XL rejection was rationalized</a:t>
            </a:r>
          </a:p>
          <a:p>
            <a:pPr lvl="1"/>
            <a:r>
              <a:rPr lang="en-US" dirty="0" smtClean="0"/>
              <a:t>Regardless of the US being the most economically logically market for Canadian oil sands derived crude oil, incremental transportation access to tidewater is now a national imperative if Canada is to salvage its hydrocarbon potential</a:t>
            </a:r>
            <a:endParaRPr lang="en-US" dirty="0"/>
          </a:p>
        </p:txBody>
      </p:sp>
    </p:spTree>
    <p:extLst>
      <p:ext uri="{BB962C8B-B14F-4D97-AF65-F5344CB8AC3E}">
        <p14:creationId xmlns:p14="http://schemas.microsoft.com/office/powerpoint/2010/main" val="4155355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Public Policy Implications of Keystone XL Rejection</a:t>
            </a:r>
            <a:endParaRPr lang="en-US" sz="2800" dirty="0"/>
          </a:p>
        </p:txBody>
      </p:sp>
      <p:sp>
        <p:nvSpPr>
          <p:cNvPr id="3" name="Content Placeholder 2"/>
          <p:cNvSpPr>
            <a:spLocks noGrp="1"/>
          </p:cNvSpPr>
          <p:nvPr>
            <p:ph idx="1"/>
          </p:nvPr>
        </p:nvSpPr>
        <p:spPr/>
        <p:txBody>
          <a:bodyPr>
            <a:normAutofit/>
          </a:bodyPr>
          <a:lstStyle/>
          <a:p>
            <a:r>
              <a:rPr lang="en-US" dirty="0" smtClean="0"/>
              <a:t>Carbon Pricing</a:t>
            </a:r>
          </a:p>
          <a:p>
            <a:pPr lvl="1"/>
            <a:r>
              <a:rPr lang="en-US" dirty="0" smtClean="0"/>
              <a:t>Whether the outcome related to Keystone XL vis a vis the Obama administration would have unfolded differently if Canada had embraced a legitimate national carbon pricing regime can be debated</a:t>
            </a:r>
          </a:p>
          <a:p>
            <a:pPr lvl="1"/>
            <a:r>
              <a:rPr lang="en-US" dirty="0" smtClean="0"/>
              <a:t>But it is the only policy option that could have rationalized increased absolute emissions  attributable to Canada post Keystone XL and  higher incremental emissions attributable to oil sands derived crude oil carried on Keystone XL would have been a national carbon pricing regime</a:t>
            </a:r>
          </a:p>
          <a:p>
            <a:pPr lvl="1"/>
            <a:r>
              <a:rPr lang="en-US" dirty="0" smtClean="0"/>
              <a:t>Without carbon pricing, how does Canada preserve its hydrocarbon potential?</a:t>
            </a:r>
          </a:p>
          <a:p>
            <a:pPr marL="457200" lvl="1" indent="0">
              <a:buNone/>
            </a:pPr>
            <a:endParaRPr lang="en-US" dirty="0" smtClean="0"/>
          </a:p>
        </p:txBody>
      </p:sp>
    </p:spTree>
    <p:extLst>
      <p:ext uri="{BB962C8B-B14F-4D97-AF65-F5344CB8AC3E}">
        <p14:creationId xmlns:p14="http://schemas.microsoft.com/office/powerpoint/2010/main" val="3783313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Public Policy Implications of Keystone XL Rejection</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Market Access Restored</a:t>
            </a:r>
          </a:p>
          <a:p>
            <a:pPr lvl="1"/>
            <a:r>
              <a:rPr lang="en-US" dirty="0" smtClean="0"/>
              <a:t>If Canada still wants to preserve its hydrocarbon potential, is it prepared to actually realize the necessary transportation infrastructure make that potential real?</a:t>
            </a:r>
          </a:p>
          <a:p>
            <a:pPr lvl="1"/>
            <a:r>
              <a:rPr lang="en-US" dirty="0" smtClean="0"/>
              <a:t>However, the demands of the Canadian environmental movement is to contract even the current exploitation of the oil sands resource regardless of its economic contribution to Canada</a:t>
            </a:r>
          </a:p>
          <a:p>
            <a:pPr lvl="1"/>
            <a:r>
              <a:rPr lang="en-US" dirty="0" smtClean="0"/>
              <a:t>The battleground is how the Canada actually deals with actual pipeline projects for both oil sands  crude and LNG </a:t>
            </a:r>
          </a:p>
          <a:p>
            <a:pPr lvl="1"/>
            <a:r>
              <a:rPr lang="en-US" dirty="0" smtClean="0"/>
              <a:t>Even if Canada were to impose on itself a credible national carbon tax, it is prepared to restore the current deficiencies in respect of actually realizing market access via major pipelines?</a:t>
            </a:r>
          </a:p>
          <a:p>
            <a:pPr lvl="2"/>
            <a:r>
              <a:rPr lang="en-US" dirty="0" smtClean="0"/>
              <a:t>Due process respected</a:t>
            </a:r>
          </a:p>
          <a:p>
            <a:pPr lvl="2"/>
            <a:r>
              <a:rPr lang="en-US" dirty="0" smtClean="0"/>
              <a:t>All Canadians subject to Canadian law</a:t>
            </a:r>
          </a:p>
          <a:p>
            <a:pPr lvl="2"/>
            <a:r>
              <a:rPr lang="en-US" dirty="0" smtClean="0"/>
              <a:t>Free trade between provinces a practical reality</a:t>
            </a:r>
          </a:p>
          <a:p>
            <a:pPr lvl="1"/>
            <a:endParaRPr lang="en-US" dirty="0" smtClean="0"/>
          </a:p>
          <a:p>
            <a:pPr lvl="1"/>
            <a:endParaRPr lang="en-US" dirty="0"/>
          </a:p>
        </p:txBody>
      </p:sp>
    </p:spTree>
    <p:extLst>
      <p:ext uri="{BB962C8B-B14F-4D97-AF65-F5344CB8AC3E}">
        <p14:creationId xmlns:p14="http://schemas.microsoft.com/office/powerpoint/2010/main" val="403111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TransCanada Background</a:t>
            </a:r>
            <a:endParaRPr lang="en-US" sz="28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5135" y="1846263"/>
            <a:ext cx="3218180" cy="4022725"/>
          </a:xfrm>
        </p:spPr>
      </p:pic>
    </p:spTree>
    <p:extLst>
      <p:ext uri="{BB962C8B-B14F-4D97-AF65-F5344CB8AC3E}">
        <p14:creationId xmlns:p14="http://schemas.microsoft.com/office/powerpoint/2010/main" val="3922166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Base Keystone Experience</a:t>
            </a:r>
            <a:endParaRPr lang="en-US" sz="2800" dirty="0"/>
          </a:p>
        </p:txBody>
      </p:sp>
      <p:pic>
        <p:nvPicPr>
          <p:cNvPr id="3" name="Content Placeholder 2"/>
          <p:cNvPicPr>
            <a:picLocks noGrp="1" noChangeAspect="1"/>
          </p:cNvPicPr>
          <p:nvPr>
            <p:ph sz="half" idx="1"/>
          </p:nvPr>
        </p:nvPicPr>
        <p:blipFill>
          <a:blip r:embed="rId2"/>
          <a:stretch>
            <a:fillRect/>
          </a:stretch>
        </p:blipFill>
        <p:spPr>
          <a:xfrm>
            <a:off x="822325" y="1888651"/>
            <a:ext cx="3703638" cy="3937949"/>
          </a:xfrm>
          <a:prstGeom prst="rect">
            <a:avLst/>
          </a:prstGeom>
        </p:spPr>
      </p:pic>
      <p:sp>
        <p:nvSpPr>
          <p:cNvPr id="6" name="Content Placeholder 5"/>
          <p:cNvSpPr>
            <a:spLocks noGrp="1"/>
          </p:cNvSpPr>
          <p:nvPr>
            <p:ph sz="half" idx="2"/>
          </p:nvPr>
        </p:nvSpPr>
        <p:spPr/>
        <p:txBody>
          <a:bodyPr/>
          <a:lstStyle/>
          <a:p>
            <a:r>
              <a:rPr lang="en-US" dirty="0" smtClean="0"/>
              <a:t>TransCanada’s Initial Response to Required Oil Sands Transportation Infrastructure </a:t>
            </a:r>
          </a:p>
          <a:p>
            <a:r>
              <a:rPr lang="en-US" dirty="0" smtClean="0"/>
              <a:t>Conversion of Existing Underutilized Gas Pipeline Capacity</a:t>
            </a:r>
          </a:p>
          <a:p>
            <a:r>
              <a:rPr lang="en-US" dirty="0" smtClean="0"/>
              <a:t>Strong Contractual Support </a:t>
            </a:r>
          </a:p>
          <a:p>
            <a:r>
              <a:rPr lang="en-US" dirty="0" smtClean="0"/>
              <a:t>Regulatory Process Unfolded       “as expected” </a:t>
            </a:r>
          </a:p>
        </p:txBody>
      </p:sp>
    </p:spTree>
    <p:extLst>
      <p:ext uri="{BB962C8B-B14F-4D97-AF65-F5344CB8AC3E}">
        <p14:creationId xmlns:p14="http://schemas.microsoft.com/office/powerpoint/2010/main" val="2368998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5600" y="457199"/>
            <a:ext cx="8143252" cy="5433076"/>
          </a:xfrm>
          <a:prstGeom prst="rect">
            <a:avLst/>
          </a:prstGeom>
        </p:spPr>
      </p:pic>
      <p:sp>
        <p:nvSpPr>
          <p:cNvPr id="5" name="TextBox 4"/>
          <p:cNvSpPr txBox="1"/>
          <p:nvPr/>
        </p:nvSpPr>
        <p:spPr>
          <a:xfrm>
            <a:off x="287867" y="5994401"/>
            <a:ext cx="8636000" cy="261610"/>
          </a:xfrm>
          <a:prstGeom prst="rect">
            <a:avLst/>
          </a:prstGeom>
          <a:noFill/>
        </p:spPr>
        <p:txBody>
          <a:bodyPr wrap="square" rtlCol="0">
            <a:spAutoFit/>
          </a:bodyPr>
          <a:lstStyle/>
          <a:p>
            <a:r>
              <a:rPr lang="en-US" sz="1100" dirty="0"/>
              <a:t>http://</a:t>
            </a:r>
            <a:r>
              <a:rPr lang="en-US" sz="1100" dirty="0" err="1"/>
              <a:t>drrichswier.com</a:t>
            </a:r>
            <a:r>
              <a:rPr lang="en-US" sz="1100" dirty="0"/>
              <a:t>/2015/01/09/veto-threat-president-claims-6-years-isnt-enough-time-study-keystone-pipeline/</a:t>
            </a:r>
          </a:p>
        </p:txBody>
      </p:sp>
    </p:spTree>
    <p:extLst>
      <p:ext uri="{BB962C8B-B14F-4D97-AF65-F5344CB8AC3E}">
        <p14:creationId xmlns:p14="http://schemas.microsoft.com/office/powerpoint/2010/main" val="34198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Initial Business Case for XL</a:t>
            </a:r>
            <a:endParaRPr lang="en-US" sz="2800" dirty="0"/>
          </a:p>
        </p:txBody>
      </p:sp>
      <p:sp>
        <p:nvSpPr>
          <p:cNvPr id="3" name="Content Placeholder 2"/>
          <p:cNvSpPr>
            <a:spLocks noGrp="1"/>
          </p:cNvSpPr>
          <p:nvPr>
            <p:ph idx="1"/>
          </p:nvPr>
        </p:nvSpPr>
        <p:spPr/>
        <p:txBody>
          <a:bodyPr>
            <a:normAutofit/>
          </a:bodyPr>
          <a:lstStyle/>
          <a:p>
            <a:pPr lvl="1"/>
            <a:r>
              <a:rPr lang="en-US" dirty="0" smtClean="0"/>
              <a:t> XL would represent a direct link from Alberta to the US Gulf Coast for roughly 800 </a:t>
            </a:r>
            <a:r>
              <a:rPr lang="en-US" dirty="0" err="1" smtClean="0"/>
              <a:t>Mbbl</a:t>
            </a:r>
            <a:r>
              <a:rPr lang="en-US" dirty="0" smtClean="0"/>
              <a:t>/day of Canadian diluted bitumen</a:t>
            </a:r>
          </a:p>
          <a:p>
            <a:pPr lvl="1"/>
            <a:r>
              <a:rPr lang="en-US" dirty="0" smtClean="0"/>
              <a:t>Access to the Gulf Coast would have achieved a maximum netback for Canadian interests </a:t>
            </a:r>
          </a:p>
          <a:p>
            <a:pPr lvl="2"/>
            <a:r>
              <a:rPr lang="en-US" dirty="0" smtClean="0"/>
              <a:t>Removal of mid-Continent price discounts</a:t>
            </a:r>
          </a:p>
          <a:p>
            <a:pPr lvl="2"/>
            <a:r>
              <a:rPr lang="en-US" dirty="0" smtClean="0"/>
              <a:t>Lowest achievable tolls between Alberta and Gulf Coast</a:t>
            </a:r>
          </a:p>
          <a:p>
            <a:pPr lvl="2"/>
            <a:r>
              <a:rPr lang="en-US" dirty="0" smtClean="0"/>
              <a:t>Synergies with Gulf Coast refinery configurations</a:t>
            </a:r>
          </a:p>
          <a:p>
            <a:pPr lvl="2"/>
            <a:r>
              <a:rPr lang="en-US" dirty="0" smtClean="0"/>
              <a:t>Faster transit times </a:t>
            </a:r>
          </a:p>
          <a:p>
            <a:pPr lvl="2"/>
            <a:r>
              <a:rPr lang="en-US" dirty="0" smtClean="0"/>
              <a:t>Better safety fundamentals</a:t>
            </a:r>
          </a:p>
          <a:p>
            <a:pPr lvl="2"/>
            <a:r>
              <a:rPr lang="en-US" dirty="0" smtClean="0"/>
              <a:t>Minimal pipeline impact within Canada compared to alternatives</a:t>
            </a:r>
          </a:p>
          <a:p>
            <a:pPr lvl="1"/>
            <a:r>
              <a:rPr lang="en-US" dirty="0" smtClean="0"/>
              <a:t>Potential to access US Bakken oil  volumes</a:t>
            </a:r>
          </a:p>
          <a:p>
            <a:pPr lvl="2"/>
            <a:endParaRPr lang="en-US" dirty="0"/>
          </a:p>
          <a:p>
            <a:pPr lvl="2"/>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marL="384048" lvl="2" indent="0">
              <a:buNone/>
            </a:pPr>
            <a:endParaRPr lang="en-US" dirty="0"/>
          </a:p>
        </p:txBody>
      </p:sp>
    </p:spTree>
    <p:extLst>
      <p:ext uri="{BB962C8B-B14F-4D97-AF65-F5344CB8AC3E}">
        <p14:creationId xmlns:p14="http://schemas.microsoft.com/office/powerpoint/2010/main" val="3093833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eystone-xl.com/wp-content/uploads/2012/11/TransCanada-Keystone-Pipeline-System-Map-2014-02-2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58" y="324902"/>
            <a:ext cx="5884334" cy="58211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70982" y="1209921"/>
            <a:ext cx="2185404" cy="646331"/>
          </a:xfrm>
          <a:prstGeom prst="rect">
            <a:avLst/>
          </a:prstGeom>
          <a:noFill/>
        </p:spPr>
        <p:txBody>
          <a:bodyPr wrap="square" rtlCol="0">
            <a:spAutoFit/>
          </a:bodyPr>
          <a:lstStyle/>
          <a:p>
            <a:r>
              <a:rPr lang="en-US" dirty="0" smtClean="0"/>
              <a:t>Keystone XL</a:t>
            </a:r>
          </a:p>
          <a:p>
            <a:r>
              <a:rPr lang="en-US" dirty="0" smtClean="0"/>
              <a:t>Route Map</a:t>
            </a:r>
            <a:endParaRPr lang="en-US" dirty="0"/>
          </a:p>
        </p:txBody>
      </p:sp>
    </p:spTree>
    <p:extLst>
      <p:ext uri="{BB962C8B-B14F-4D97-AF65-F5344CB8AC3E}">
        <p14:creationId xmlns:p14="http://schemas.microsoft.com/office/powerpoint/2010/main" val="200576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382207"/>
          </a:xfrm>
        </p:spPr>
        <p:txBody>
          <a:bodyPr>
            <a:normAutofit/>
          </a:bodyPr>
          <a:lstStyle/>
          <a:p>
            <a:r>
              <a:rPr lang="en-US" sz="2800" dirty="0" smtClean="0"/>
              <a:t>Initial Business Case for XL</a:t>
            </a:r>
            <a:endParaRPr lang="en-US" sz="2800" dirty="0"/>
          </a:p>
        </p:txBody>
      </p:sp>
      <p:sp>
        <p:nvSpPr>
          <p:cNvPr id="3" name="Content Placeholder 2"/>
          <p:cNvSpPr>
            <a:spLocks noGrp="1"/>
          </p:cNvSpPr>
          <p:nvPr>
            <p:ph idx="1"/>
          </p:nvPr>
        </p:nvSpPr>
        <p:spPr>
          <a:xfrm>
            <a:off x="900740" y="1845734"/>
            <a:ext cx="7466019" cy="4023360"/>
          </a:xfrm>
        </p:spPr>
        <p:txBody>
          <a:bodyPr>
            <a:normAutofit/>
          </a:bodyPr>
          <a:lstStyle/>
          <a:p>
            <a:pPr marL="0" indent="0">
              <a:buNone/>
            </a:pPr>
            <a:r>
              <a:rPr lang="en-US" dirty="0" smtClean="0"/>
              <a:t>Initial </a:t>
            </a:r>
            <a:r>
              <a:rPr lang="en-US" dirty="0"/>
              <a:t>expectations were a November 2012 in service date with a toll on the order of $6.00/</a:t>
            </a:r>
            <a:r>
              <a:rPr lang="en-US" dirty="0" err="1"/>
              <a:t>bbl</a:t>
            </a:r>
            <a:endParaRPr lang="en-US" dirty="0"/>
          </a:p>
          <a:p>
            <a:pPr marL="0" indent="0">
              <a:buNone/>
            </a:pPr>
            <a:r>
              <a:rPr lang="en-US" dirty="0"/>
              <a:t>Expectations of oil sands growth would require the incremental capacity offered by XL.</a:t>
            </a:r>
          </a:p>
          <a:p>
            <a:pPr lvl="1"/>
            <a:r>
              <a:rPr lang="en-US" dirty="0"/>
              <a:t>Roughly 2.0 Million </a:t>
            </a:r>
            <a:r>
              <a:rPr lang="en-US" dirty="0" err="1" smtClean="0"/>
              <a:t>bbl</a:t>
            </a:r>
            <a:r>
              <a:rPr lang="en-US" dirty="0" smtClean="0"/>
              <a:t>/day </a:t>
            </a:r>
            <a:r>
              <a:rPr lang="en-US" dirty="0"/>
              <a:t>in 2013 growing to at least 3.2 by 2020</a:t>
            </a:r>
          </a:p>
          <a:p>
            <a:pPr marL="0" indent="0">
              <a:buNone/>
            </a:pPr>
            <a:r>
              <a:rPr lang="en-US" dirty="0"/>
              <a:t>Alternatives to XL not expected to be available </a:t>
            </a:r>
            <a:r>
              <a:rPr lang="en-US" dirty="0" smtClean="0"/>
              <a:t>until the end of decade</a:t>
            </a:r>
          </a:p>
          <a:p>
            <a:pPr marL="0" indent="0">
              <a:buNone/>
            </a:pPr>
            <a:r>
              <a:rPr lang="en-US" dirty="0" smtClean="0"/>
              <a:t>Privately Financed</a:t>
            </a:r>
          </a:p>
          <a:p>
            <a:pPr lvl="1"/>
            <a:r>
              <a:rPr lang="en-US" dirty="0" smtClean="0"/>
              <a:t>TransCanada Balance Sheet, A credit</a:t>
            </a:r>
          </a:p>
          <a:p>
            <a:pPr lvl="1"/>
            <a:r>
              <a:rPr lang="en-US" dirty="0" smtClean="0"/>
              <a:t>Strong Counterparty Credits</a:t>
            </a:r>
          </a:p>
          <a:p>
            <a:pPr lvl="1"/>
            <a:r>
              <a:rPr lang="en-US" dirty="0" smtClean="0"/>
              <a:t>Long term contractual commitments </a:t>
            </a:r>
          </a:p>
          <a:p>
            <a:pPr lvl="1"/>
            <a:r>
              <a:rPr lang="en-US" dirty="0" smtClean="0"/>
              <a:t>Attractive risk adjusted returns to TransCanada</a:t>
            </a:r>
          </a:p>
          <a:p>
            <a:pPr lvl="1"/>
            <a:endParaRPr lang="en-US" dirty="0" smtClean="0"/>
          </a:p>
          <a:p>
            <a:endParaRPr lang="en-US" dirty="0"/>
          </a:p>
          <a:p>
            <a:endParaRPr lang="en-US" dirty="0"/>
          </a:p>
        </p:txBody>
      </p:sp>
    </p:spTree>
    <p:extLst>
      <p:ext uri="{BB962C8B-B14F-4D97-AF65-F5344CB8AC3E}">
        <p14:creationId xmlns:p14="http://schemas.microsoft.com/office/powerpoint/2010/main" val="3054249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367439"/>
          </a:xfrm>
        </p:spPr>
        <p:txBody>
          <a:bodyPr>
            <a:normAutofit/>
          </a:bodyPr>
          <a:lstStyle/>
          <a:p>
            <a:r>
              <a:rPr lang="en-US" sz="2800" dirty="0"/>
              <a:t>How could a rejection of XL have happened?</a:t>
            </a:r>
          </a:p>
        </p:txBody>
      </p:sp>
      <p:sp>
        <p:nvSpPr>
          <p:cNvPr id="3" name="Content Placeholder 2"/>
          <p:cNvSpPr>
            <a:spLocks noGrp="1"/>
          </p:cNvSpPr>
          <p:nvPr>
            <p:ph idx="1"/>
          </p:nvPr>
        </p:nvSpPr>
        <p:spPr/>
        <p:txBody>
          <a:bodyPr>
            <a:normAutofit lnSpcReduction="10000"/>
          </a:bodyPr>
          <a:lstStyle/>
          <a:p>
            <a:r>
              <a:rPr lang="en-US" dirty="0" smtClean="0"/>
              <a:t>Things that were known  or believed when project was conceived and committed to, circa 2007-2008</a:t>
            </a:r>
          </a:p>
          <a:p>
            <a:pPr lvl="1"/>
            <a:r>
              <a:rPr lang="en-US" dirty="0" smtClean="0"/>
              <a:t>A Presidential permit was required to cross the border</a:t>
            </a:r>
          </a:p>
          <a:p>
            <a:pPr lvl="1"/>
            <a:r>
              <a:rPr lang="en-US" dirty="0" smtClean="0"/>
              <a:t>Barrack Obama would be the President to make this decision</a:t>
            </a:r>
          </a:p>
          <a:p>
            <a:pPr lvl="1"/>
            <a:r>
              <a:rPr lang="en-US" dirty="0" smtClean="0"/>
              <a:t>Pipeline projects with commercial support had always achieved regulatory sanction</a:t>
            </a:r>
          </a:p>
          <a:p>
            <a:pPr lvl="1"/>
            <a:r>
              <a:rPr lang="en-US" dirty="0" smtClean="0"/>
              <a:t>Oil sands production was fundamentally “in the money” long term, validated by contracts with strong counterparties</a:t>
            </a:r>
          </a:p>
          <a:p>
            <a:pPr lvl="1"/>
            <a:r>
              <a:rPr lang="en-US" dirty="0" smtClean="0"/>
              <a:t>Landowner issues would arise but could dealt with traditional remedies</a:t>
            </a:r>
          </a:p>
          <a:p>
            <a:pPr lvl="1"/>
            <a:r>
              <a:rPr lang="en-US" dirty="0" smtClean="0"/>
              <a:t>Construction and operating challenges related to  the project  were seen as eminently manageable</a:t>
            </a:r>
          </a:p>
          <a:p>
            <a:pPr lvl="1"/>
            <a:r>
              <a:rPr lang="en-US" dirty="0" smtClean="0"/>
              <a:t>Efforts to deal with climate change would continue as global issue </a:t>
            </a:r>
          </a:p>
          <a:p>
            <a:pPr lvl="1"/>
            <a:r>
              <a:rPr lang="en-US" dirty="0" smtClean="0"/>
              <a:t>Carbon intensity of Canadian oil sands production acknowledged, but not seen as a “showstopper”</a:t>
            </a:r>
          </a:p>
          <a:p>
            <a:pPr lvl="1"/>
            <a:endParaRPr lang="en-US" dirty="0" smtClean="0"/>
          </a:p>
          <a:p>
            <a:pPr marL="475488" lvl="2" indent="0">
              <a:buNone/>
            </a:pPr>
            <a:endParaRPr lang="en-US" dirty="0" smtClean="0"/>
          </a:p>
          <a:p>
            <a:pPr marL="475488" lvl="2" indent="0">
              <a:buNone/>
            </a:pPr>
            <a:endParaRPr lang="en-US" dirty="0" smtClean="0"/>
          </a:p>
          <a:p>
            <a:endParaRPr lang="en-US" dirty="0" smtClean="0"/>
          </a:p>
          <a:p>
            <a:pPr lvl="1"/>
            <a:endParaRPr lang="en-US" dirty="0"/>
          </a:p>
        </p:txBody>
      </p:sp>
    </p:spTree>
    <p:extLst>
      <p:ext uri="{BB962C8B-B14F-4D97-AF65-F5344CB8AC3E}">
        <p14:creationId xmlns:p14="http://schemas.microsoft.com/office/powerpoint/2010/main" val="2523817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25375</TotalTime>
  <Words>1484</Words>
  <Application>Microsoft Office PowerPoint</Application>
  <PresentationFormat>Letter Paper (8.5x11 in)</PresentationFormat>
  <Paragraphs>139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Retrospect</vt:lpstr>
      <vt:lpstr>TransCanada’s Keystone XL Pipeline: Learnings and Legacy</vt:lpstr>
      <vt:lpstr>TransCanada</vt:lpstr>
      <vt:lpstr>TransCanada Background</vt:lpstr>
      <vt:lpstr>Base Keystone Experience</vt:lpstr>
      <vt:lpstr>PowerPoint Presentation</vt:lpstr>
      <vt:lpstr>Initial Business Case for XL</vt:lpstr>
      <vt:lpstr>PowerPoint Presentation</vt:lpstr>
      <vt:lpstr>Initial Business Case for XL</vt:lpstr>
      <vt:lpstr>How could a rejection of XL have happened?</vt:lpstr>
      <vt:lpstr>How could a rejection of XL have happened?</vt:lpstr>
      <vt:lpstr>Was the US process “fair” to Canada?</vt:lpstr>
      <vt:lpstr>Keystone XL Protagonists</vt:lpstr>
      <vt:lpstr>What has the loss of XL cost Canada?</vt:lpstr>
      <vt:lpstr>Is the loss of Keystone XL  a tipping point for Canadian hydrocarbon development?</vt:lpstr>
      <vt:lpstr>Was the basic business opportunity for the Keystone XL pipeline sufficiently attractive to justify TransCanada’s pursuit of it in 2008? </vt:lpstr>
      <vt:lpstr>Was it reasonable for TransCanada to assume full accountability for delivering the project within a fixed time frame given its lack of control over the regulatory process?</vt:lpstr>
      <vt:lpstr>Should TransCanada have abandoned the project in November 2011 when the Obama Administration deferred the regulatory process? </vt:lpstr>
      <vt:lpstr>How could a rejection of XL have been avoided? Were there other tactics that could have been pursued, before or after 2011, to gain a favorable outcome? </vt:lpstr>
      <vt:lpstr>Conundrum – Expected Global Energy Demand/ Resulting Emissions</vt:lpstr>
      <vt:lpstr>Keystone XL/Canadian Oil Sands /Carbon Emission Targets</vt:lpstr>
      <vt:lpstr>Does Canada still identify with exploiting its hydrocarbon potential?</vt:lpstr>
      <vt:lpstr>Public Policy Implications of Keystone XL Rejection</vt:lpstr>
      <vt:lpstr>Public Policy Implications of Keystone XL Rejection</vt:lpstr>
      <vt:lpstr>Public Policy Implications of Keystone XL Rejection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Keystone XL Dennis McConaghy</dc:title>
  <dc:creator>John</dc:creator>
  <cp:lastModifiedBy>Jessyca Wemyss</cp:lastModifiedBy>
  <cp:revision>75</cp:revision>
  <cp:lastPrinted>2015-10-19T19:58:33Z</cp:lastPrinted>
  <dcterms:created xsi:type="dcterms:W3CDTF">2015-03-17T18:59:48Z</dcterms:created>
  <dcterms:modified xsi:type="dcterms:W3CDTF">2015-10-20T18:46:33Z</dcterms:modified>
</cp:coreProperties>
</file>