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</p:sldMasterIdLst>
  <p:notesMasterIdLst>
    <p:notesMasterId r:id="rId9"/>
  </p:notesMasterIdLst>
  <p:sldIdLst>
    <p:sldId id="259" r:id="rId6"/>
    <p:sldId id="451" r:id="rId7"/>
    <p:sldId id="26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74D2F-75B9-421F-AF17-DC00E8D92DA1}" v="2" dt="2023-12-08T16:48:44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35" autoAdjust="0"/>
    <p:restoredTop sz="77350" autoAdjust="0"/>
  </p:normalViewPr>
  <p:slideViewPr>
    <p:cSldViewPr snapToGrid="0">
      <p:cViewPr varScale="1">
        <p:scale>
          <a:sx n="74" d="100"/>
          <a:sy n="74" d="100"/>
        </p:scale>
        <p:origin x="14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Morgan" userId="4c087ad6-2cf3-43fb-9f40-f3cf739670e1" providerId="ADAL" clId="{23774D2F-75B9-421F-AF17-DC00E8D92DA1}"/>
    <pc:docChg chg="undo custSel addSld delSld modSld">
      <pc:chgData name="Erin Morgan" userId="4c087ad6-2cf3-43fb-9f40-f3cf739670e1" providerId="ADAL" clId="{23774D2F-75B9-421F-AF17-DC00E8D92DA1}" dt="2023-12-08T16:58:50.014" v="453" actId="20577"/>
      <pc:docMkLst>
        <pc:docMk/>
      </pc:docMkLst>
      <pc:sldChg chg="modSp mod">
        <pc:chgData name="Erin Morgan" userId="4c087ad6-2cf3-43fb-9f40-f3cf739670e1" providerId="ADAL" clId="{23774D2F-75B9-421F-AF17-DC00E8D92DA1}" dt="2023-12-08T16:37:51.877" v="37" actId="20577"/>
        <pc:sldMkLst>
          <pc:docMk/>
          <pc:sldMk cId="2852717551" sldId="259"/>
        </pc:sldMkLst>
        <pc:spChg chg="mod">
          <ac:chgData name="Erin Morgan" userId="4c087ad6-2cf3-43fb-9f40-f3cf739670e1" providerId="ADAL" clId="{23774D2F-75B9-421F-AF17-DC00E8D92DA1}" dt="2023-12-08T16:37:51.877" v="37" actId="20577"/>
          <ac:spMkLst>
            <pc:docMk/>
            <pc:sldMk cId="2852717551" sldId="259"/>
            <ac:spMk id="2" creationId="{DF75C407-6F59-4BC7-B2FF-6FA5B4D4228D}"/>
          </ac:spMkLst>
        </pc:spChg>
      </pc:sldChg>
      <pc:sldChg chg="addSp delSp modSp new mod">
        <pc:chgData name="Erin Morgan" userId="4c087ad6-2cf3-43fb-9f40-f3cf739670e1" providerId="ADAL" clId="{23774D2F-75B9-421F-AF17-DC00E8D92DA1}" dt="2023-12-08T16:58:50.014" v="453" actId="20577"/>
        <pc:sldMkLst>
          <pc:docMk/>
          <pc:sldMk cId="2224948112" sldId="260"/>
        </pc:sldMkLst>
        <pc:spChg chg="mod">
          <ac:chgData name="Erin Morgan" userId="4c087ad6-2cf3-43fb-9f40-f3cf739670e1" providerId="ADAL" clId="{23774D2F-75B9-421F-AF17-DC00E8D92DA1}" dt="2023-12-08T16:53:03.836" v="77" actId="20577"/>
          <ac:spMkLst>
            <pc:docMk/>
            <pc:sldMk cId="2224948112" sldId="260"/>
            <ac:spMk id="2" creationId="{0E19D08B-FF68-1A68-FD06-7243EC04493A}"/>
          </ac:spMkLst>
        </pc:spChg>
        <pc:spChg chg="mod">
          <ac:chgData name="Erin Morgan" userId="4c087ad6-2cf3-43fb-9f40-f3cf739670e1" providerId="ADAL" clId="{23774D2F-75B9-421F-AF17-DC00E8D92DA1}" dt="2023-12-08T16:58:50.014" v="453" actId="20577"/>
          <ac:spMkLst>
            <pc:docMk/>
            <pc:sldMk cId="2224948112" sldId="260"/>
            <ac:spMk id="3" creationId="{2DF518E1-2210-77BB-67BC-29CD8A959F85}"/>
          </ac:spMkLst>
        </pc:spChg>
        <pc:picChg chg="add del mod">
          <ac:chgData name="Erin Morgan" userId="4c087ad6-2cf3-43fb-9f40-f3cf739670e1" providerId="ADAL" clId="{23774D2F-75B9-421F-AF17-DC00E8D92DA1}" dt="2023-12-08T16:51:54.418" v="44" actId="478"/>
          <ac:picMkLst>
            <pc:docMk/>
            <pc:sldMk cId="2224948112" sldId="260"/>
            <ac:picMk id="4" creationId="{DBE4B83C-B5BE-FF87-A7FC-1279671F2464}"/>
          </ac:picMkLst>
        </pc:picChg>
      </pc:sldChg>
      <pc:sldChg chg="del">
        <pc:chgData name="Erin Morgan" userId="4c087ad6-2cf3-43fb-9f40-f3cf739670e1" providerId="ADAL" clId="{23774D2F-75B9-421F-AF17-DC00E8D92DA1}" dt="2023-12-08T16:37:39.905" v="0" actId="47"/>
        <pc:sldMkLst>
          <pc:docMk/>
          <pc:sldMk cId="3821062455" sldId="260"/>
        </pc:sldMkLst>
      </pc:sldChg>
      <pc:sldChg chg="del">
        <pc:chgData name="Erin Morgan" userId="4c087ad6-2cf3-43fb-9f40-f3cf739670e1" providerId="ADAL" clId="{23774D2F-75B9-421F-AF17-DC00E8D92DA1}" dt="2023-12-08T16:37:39.905" v="0" actId="47"/>
        <pc:sldMkLst>
          <pc:docMk/>
          <pc:sldMk cId="1287498472" sldId="261"/>
        </pc:sldMkLst>
      </pc:sldChg>
      <pc:sldChg chg="del">
        <pc:chgData name="Erin Morgan" userId="4c087ad6-2cf3-43fb-9f40-f3cf739670e1" providerId="ADAL" clId="{23774D2F-75B9-421F-AF17-DC00E8D92DA1}" dt="2023-12-08T16:37:39.905" v="0" actId="47"/>
        <pc:sldMkLst>
          <pc:docMk/>
          <pc:sldMk cId="2086068732" sldId="262"/>
        </pc:sldMkLst>
      </pc:sldChg>
      <pc:sldChg chg="del">
        <pc:chgData name="Erin Morgan" userId="4c087ad6-2cf3-43fb-9f40-f3cf739670e1" providerId="ADAL" clId="{23774D2F-75B9-421F-AF17-DC00E8D92DA1}" dt="2023-12-08T16:37:39.905" v="0" actId="47"/>
        <pc:sldMkLst>
          <pc:docMk/>
          <pc:sldMk cId="2306027632" sldId="268"/>
        </pc:sldMkLst>
      </pc:sldChg>
      <pc:sldChg chg="modSp add mod">
        <pc:chgData name="Erin Morgan" userId="4c087ad6-2cf3-43fb-9f40-f3cf739670e1" providerId="ADAL" clId="{23774D2F-75B9-421F-AF17-DC00E8D92DA1}" dt="2023-12-08T16:39:35.591" v="40" actId="27636"/>
        <pc:sldMkLst>
          <pc:docMk/>
          <pc:sldMk cId="3426287330" sldId="451"/>
        </pc:sldMkLst>
        <pc:spChg chg="mod">
          <ac:chgData name="Erin Morgan" userId="4c087ad6-2cf3-43fb-9f40-f3cf739670e1" providerId="ADAL" clId="{23774D2F-75B9-421F-AF17-DC00E8D92DA1}" dt="2023-12-08T16:39:35.591" v="40" actId="27636"/>
          <ac:spMkLst>
            <pc:docMk/>
            <pc:sldMk cId="3426287330" sldId="451"/>
            <ac:spMk id="2" creationId="{DBC9E0E2-5E4E-4B44-A7EA-9AA054A514D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48894939534396"/>
          <c:y val="3.1038079985764536E-2"/>
          <c:w val="0.87881043491059063"/>
          <c:h val="0.787394679478625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Rams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cat>
            <c:strRef>
              <c:f>Sheet1!$B$1:$N$1</c:f>
              <c:strCache>
                <c:ptCount val="13"/>
                <c:pt idx="0">
                  <c:v>1986</c:v>
                </c:pt>
                <c:pt idx="1">
                  <c:v>1991</c:v>
                </c:pt>
                <c:pt idx="2">
                  <c:v>1996</c:v>
                </c:pt>
                <c:pt idx="3">
                  <c:v>2001</c:v>
                </c:pt>
                <c:pt idx="4">
                  <c:v>2006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13"/>
                <c:pt idx="0">
                  <c:v>5.3</c:v>
                </c:pt>
                <c:pt idx="1">
                  <c:v>6</c:v>
                </c:pt>
                <c:pt idx="2">
                  <c:v>6.8</c:v>
                </c:pt>
                <c:pt idx="3">
                  <c:v>8.7000000000000011</c:v>
                </c:pt>
                <c:pt idx="4">
                  <c:v>7.2</c:v>
                </c:pt>
                <c:pt idx="5">
                  <c:v>7</c:v>
                </c:pt>
                <c:pt idx="6">
                  <c:v>7.1</c:v>
                </c:pt>
                <c:pt idx="7">
                  <c:v>7.3</c:v>
                </c:pt>
                <c:pt idx="8">
                  <c:v>8.6</c:v>
                </c:pt>
                <c:pt idx="9">
                  <c:v>8.5</c:v>
                </c:pt>
                <c:pt idx="10">
                  <c:v>8.2000000000000011</c:v>
                </c:pt>
                <c:pt idx="11">
                  <c:v>7.6</c:v>
                </c:pt>
                <c:pt idx="12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BE-8748-8257-2D4170B9109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Ewes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1986</c:v>
                </c:pt>
                <c:pt idx="1">
                  <c:v>1991</c:v>
                </c:pt>
                <c:pt idx="2">
                  <c:v>1996</c:v>
                </c:pt>
                <c:pt idx="3">
                  <c:v>2001</c:v>
                </c:pt>
                <c:pt idx="4">
                  <c:v>2006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113</c:v>
                </c:pt>
                <c:pt idx="1">
                  <c:v>134</c:v>
                </c:pt>
                <c:pt idx="2">
                  <c:v>124</c:v>
                </c:pt>
                <c:pt idx="3">
                  <c:v>180</c:v>
                </c:pt>
                <c:pt idx="4">
                  <c:v>158.6</c:v>
                </c:pt>
                <c:pt idx="5">
                  <c:v>160</c:v>
                </c:pt>
                <c:pt idx="6">
                  <c:v>160.1</c:v>
                </c:pt>
                <c:pt idx="7">
                  <c:v>159.1</c:v>
                </c:pt>
                <c:pt idx="8">
                  <c:v>189.1</c:v>
                </c:pt>
                <c:pt idx="9">
                  <c:v>183.7</c:v>
                </c:pt>
                <c:pt idx="10">
                  <c:v>180.1</c:v>
                </c:pt>
                <c:pt idx="11">
                  <c:v>174.1</c:v>
                </c:pt>
                <c:pt idx="12">
                  <c:v>171.4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BE-8748-8257-2D4170B9109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Replacement Lambs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invertIfNegative val="0"/>
          <c:cat>
            <c:strRef>
              <c:f>Sheet1!$B$1:$N$1</c:f>
              <c:strCache>
                <c:ptCount val="13"/>
                <c:pt idx="0">
                  <c:v>1986</c:v>
                </c:pt>
                <c:pt idx="1">
                  <c:v>1991</c:v>
                </c:pt>
                <c:pt idx="2">
                  <c:v>1996</c:v>
                </c:pt>
                <c:pt idx="3">
                  <c:v>2001</c:v>
                </c:pt>
                <c:pt idx="4">
                  <c:v>2006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13"/>
                <c:pt idx="0">
                  <c:v>23</c:v>
                </c:pt>
                <c:pt idx="1">
                  <c:v>27</c:v>
                </c:pt>
                <c:pt idx="2">
                  <c:v>25.6</c:v>
                </c:pt>
                <c:pt idx="3">
                  <c:v>44.6</c:v>
                </c:pt>
                <c:pt idx="4">
                  <c:v>26.8</c:v>
                </c:pt>
                <c:pt idx="5">
                  <c:v>28.4</c:v>
                </c:pt>
                <c:pt idx="6">
                  <c:v>33.300000000000004</c:v>
                </c:pt>
                <c:pt idx="7">
                  <c:v>35.5</c:v>
                </c:pt>
                <c:pt idx="8">
                  <c:v>37.700000000000003</c:v>
                </c:pt>
                <c:pt idx="9">
                  <c:v>35.700000000000003</c:v>
                </c:pt>
                <c:pt idx="10">
                  <c:v>33.5</c:v>
                </c:pt>
                <c:pt idx="11">
                  <c:v>31.2</c:v>
                </c:pt>
                <c:pt idx="12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BE-8748-8257-2D4170B9109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Market Lambs</c:v>
                </c:pt>
              </c:strCache>
            </c:strRef>
          </c:tx>
          <c:invertIfNegative val="0"/>
          <c:cat>
            <c:strRef>
              <c:f>Sheet1!$B$1:$N$1</c:f>
              <c:strCache>
                <c:ptCount val="13"/>
                <c:pt idx="0">
                  <c:v>1986</c:v>
                </c:pt>
                <c:pt idx="1">
                  <c:v>1991</c:v>
                </c:pt>
                <c:pt idx="2">
                  <c:v>1996</c:v>
                </c:pt>
                <c:pt idx="3">
                  <c:v>2001</c:v>
                </c:pt>
                <c:pt idx="4">
                  <c:v>2006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Sheet1!$B$5:$N$5</c:f>
              <c:numCache>
                <c:formatCode>General</c:formatCode>
                <c:ptCount val="13"/>
                <c:pt idx="0">
                  <c:v>64</c:v>
                </c:pt>
                <c:pt idx="1">
                  <c:v>110</c:v>
                </c:pt>
                <c:pt idx="2">
                  <c:v>63</c:v>
                </c:pt>
                <c:pt idx="3">
                  <c:v>106.7</c:v>
                </c:pt>
                <c:pt idx="4">
                  <c:v>118.4</c:v>
                </c:pt>
                <c:pt idx="5">
                  <c:v>119.6</c:v>
                </c:pt>
                <c:pt idx="6">
                  <c:v>115</c:v>
                </c:pt>
                <c:pt idx="7">
                  <c:v>124.1</c:v>
                </c:pt>
                <c:pt idx="8">
                  <c:v>128.6</c:v>
                </c:pt>
                <c:pt idx="9">
                  <c:v>127.1</c:v>
                </c:pt>
                <c:pt idx="10">
                  <c:v>114.2</c:v>
                </c:pt>
                <c:pt idx="11">
                  <c:v>116.2</c:v>
                </c:pt>
                <c:pt idx="12">
                  <c:v>112.2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BE-8748-8257-2D4170B910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6929536"/>
        <c:axId val="106992768"/>
      </c:barChart>
      <c:catAx>
        <c:axId val="1069295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992768"/>
        <c:crosses val="autoZero"/>
        <c:auto val="1"/>
        <c:lblAlgn val="ctr"/>
        <c:lblOffset val="100"/>
        <c:noMultiLvlLbl val="0"/>
      </c:catAx>
      <c:valAx>
        <c:axId val="106992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CA"/>
                  <a:t>X 1,000 head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06929536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6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672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9D5A463F-1AE1-434D-9C07-1EC2F14C6A1C}" type="datetimeFigureOut">
              <a:rPr lang="en-CA" smtClean="0"/>
              <a:t>2023-12-06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0463"/>
            <a:ext cx="4184650" cy="3138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73575"/>
            <a:ext cx="5607050" cy="366077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676"/>
            <a:ext cx="3038475" cy="466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6"/>
            <a:ext cx="3038475" cy="46672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FD0AC578-9AE1-4403-B59A-E018FF62F6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98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AC578-9AE1-4403-B59A-E018FF62F6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34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Estimated production has been relatively the same since 2004 and supply variation comes from imported product</a:t>
            </a:r>
          </a:p>
          <a:p>
            <a:r>
              <a:rPr lang="en-CA" dirty="0"/>
              <a:t>This means that </a:t>
            </a:r>
            <a:r>
              <a:rPr lang="en-CA" dirty="0" err="1"/>
              <a:t>Cdns</a:t>
            </a:r>
            <a:r>
              <a:rPr lang="en-CA" dirty="0"/>
              <a:t> eat more lamb when more lamb is imported </a:t>
            </a:r>
          </a:p>
          <a:p>
            <a:r>
              <a:rPr lang="en-CA" dirty="0"/>
              <a:t>In 2022 Domestic production of 16.63 and imports of 27.92 thousand tonnes.</a:t>
            </a:r>
          </a:p>
          <a:p>
            <a:r>
              <a:rPr lang="en-CA" dirty="0"/>
              <a:t>Imports account for 63.5% of total domestic disappearance.</a:t>
            </a:r>
          </a:p>
          <a:p>
            <a:endParaRPr lang="en-CA" dirty="0"/>
          </a:p>
          <a:p>
            <a:r>
              <a:rPr lang="en-CA" dirty="0"/>
              <a:t>Although 2022 saw a large increase in imports, preliminary data for 2023 indicates imports fell back to similar volumes as 2021 </a:t>
            </a:r>
          </a:p>
          <a:p>
            <a:r>
              <a:rPr lang="en-CA" dirty="0"/>
              <a:t>Year to date (November) Lamb imports are down 14.7% over 2022 to 18.9 thousand Tonnes and mutton is down 14.7% to 3.73 thousand tonnes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9E9263-F41D-4C8C-88EC-C58BC9294D4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25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A45EF5-B3AB-4105-BFD2-BA75F73C9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490311"/>
            <a:ext cx="6400800" cy="18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9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 descr="A picture of a sheep with a website address OntarioSheep.org.">
            <a:extLst>
              <a:ext uri="{FF2B5EF4-FFF2-40B4-BE49-F238E27FC236}">
                <a16:creationId xmlns:a16="http://schemas.microsoft.com/office/drawing/2014/main" id="{6A141D2B-3406-41A7-80E8-003F4A9107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8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 descr="A picture of a sheep with a website address OntarioSheep.org.">
            <a:extLst>
              <a:ext uri="{FF2B5EF4-FFF2-40B4-BE49-F238E27FC236}">
                <a16:creationId xmlns:a16="http://schemas.microsoft.com/office/drawing/2014/main" id="{83C92942-12AE-432A-BF7C-E811AB8FE24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89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 descr="A picture of a sheep with a website address OntarioSheep.org.">
            <a:extLst>
              <a:ext uri="{FF2B5EF4-FFF2-40B4-BE49-F238E27FC236}">
                <a16:creationId xmlns:a16="http://schemas.microsoft.com/office/drawing/2014/main" id="{21228894-8CA6-4D7F-BD84-2CDCDDFE5F3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439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3413"/>
            <a:ext cx="77724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161" y="403152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EA84AB-76CD-4D45-B468-9D37D06A48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86013" y="125809"/>
            <a:ext cx="3686175" cy="248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95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6969"/>
            <a:ext cx="7886700" cy="4458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23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676400"/>
            <a:ext cx="3886200" cy="450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676400"/>
            <a:ext cx="3886200" cy="450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7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57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69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33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 descr="A picture of a sheep with a website address OntarioSheep.org.">
            <a:extLst>
              <a:ext uri="{FF2B5EF4-FFF2-40B4-BE49-F238E27FC236}">
                <a16:creationId xmlns:a16="http://schemas.microsoft.com/office/drawing/2014/main" id="{680CB02D-E707-4E57-A97D-A4242178C1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 descr="A picture of a sheep with a website address OntarioSheep.org.">
            <a:extLst>
              <a:ext uri="{FF2B5EF4-FFF2-40B4-BE49-F238E27FC236}">
                <a16:creationId xmlns:a16="http://schemas.microsoft.com/office/drawing/2014/main" id="{3267DA46-7120-4879-9F64-3B690B2FA1C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8" name="Picture 7" descr="A picture of a sheep with a website address OntarioSheep.org.">
            <a:extLst>
              <a:ext uri="{FF2B5EF4-FFF2-40B4-BE49-F238E27FC236}">
                <a16:creationId xmlns:a16="http://schemas.microsoft.com/office/drawing/2014/main" id="{913A782C-E16E-4F43-BE77-02194C09E4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24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 descr="A picture of a sheep with a website address OntarioSheep.org.">
            <a:extLst>
              <a:ext uri="{FF2B5EF4-FFF2-40B4-BE49-F238E27FC236}">
                <a16:creationId xmlns:a16="http://schemas.microsoft.com/office/drawing/2014/main" id="{05F719FD-3D88-49C9-9E76-8C7E8C61AB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1" name="Picture 10" descr="A picture of a sheep with a website address OntarioSheep.org.">
            <a:extLst>
              <a:ext uri="{FF2B5EF4-FFF2-40B4-BE49-F238E27FC236}">
                <a16:creationId xmlns:a16="http://schemas.microsoft.com/office/drawing/2014/main" id="{AF48BB9F-DC16-48F9-9B3E-9319FE4F7C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5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7" name="Picture 6" descr="A picture of a sheep with a website address OntarioSheep.org.">
            <a:extLst>
              <a:ext uri="{FF2B5EF4-FFF2-40B4-BE49-F238E27FC236}">
                <a16:creationId xmlns:a16="http://schemas.microsoft.com/office/drawing/2014/main" id="{9DB59806-97F6-4461-AD9B-708AB1B9C4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95538" y="1412776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A picture of a sheep with a website address OntarioSheep.org.">
            <a:extLst>
              <a:ext uri="{FF2B5EF4-FFF2-40B4-BE49-F238E27FC236}">
                <a16:creationId xmlns:a16="http://schemas.microsoft.com/office/drawing/2014/main" id="{516B92DB-D774-4575-88A5-C4AA6837074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01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DD705497-04C6-4DD4-9071-0550A0D86B19}" type="datetimeFigureOut">
              <a:rPr lang="en-US" smtClean="0">
                <a:solidFill>
                  <a:prstClr val="black"/>
                </a:solidFill>
              </a:rPr>
              <a:pPr/>
              <a:t>12/6/2023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/>
          <a:lstStyle/>
          <a:p>
            <a:fld id="{6F79CA88-FBAA-4E9A-91D4-F5A10C8316E8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 descr="A picture of a sheep with a website address OntarioSheep.org.">
            <a:extLst>
              <a:ext uri="{FF2B5EF4-FFF2-40B4-BE49-F238E27FC236}">
                <a16:creationId xmlns:a16="http://schemas.microsoft.com/office/drawing/2014/main" id="{A277827B-FBB6-42F9-9643-FBF6EDD7B3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481" r="21569" b="27294"/>
          <a:stretch/>
        </p:blipFill>
        <p:spPr>
          <a:xfrm>
            <a:off x="6553200" y="5867400"/>
            <a:ext cx="2209800" cy="80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79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999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685783" rtl="0" eaLnBrk="1" latinLnBrk="0" hangingPunct="1">
        <a:spcBef>
          <a:spcPct val="0"/>
        </a:spcBef>
        <a:buNone/>
        <a:defRPr sz="2800" b="1" kern="1200">
          <a:solidFill>
            <a:srgbClr val="7C6755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443347"/>
            <a:ext cx="7886700" cy="10949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17966"/>
            <a:ext cx="7886700" cy="4458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31D5279-D247-4B48-9474-274A573C9431}"/>
              </a:ext>
            </a:extLst>
          </p:cNvPr>
          <p:cNvCxnSpPr/>
          <p:nvPr userDrawn="1"/>
        </p:nvCxnSpPr>
        <p:spPr>
          <a:xfrm>
            <a:off x="512621" y="1427444"/>
            <a:ext cx="8072005" cy="0"/>
          </a:xfrm>
          <a:prstGeom prst="line">
            <a:avLst/>
          </a:prstGeom>
          <a:ln w="50800">
            <a:solidFill>
              <a:srgbClr val="8F13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56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8F1336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5C407-6F59-4BC7-B2FF-6FA5B4D42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94899"/>
            <a:ext cx="7772400" cy="2387600"/>
          </a:xfrm>
        </p:spPr>
        <p:txBody>
          <a:bodyPr/>
          <a:lstStyle/>
          <a:p>
            <a:r>
              <a:rPr lang="en-CA" dirty="0"/>
              <a:t>Ontario Sheep Farmers</a:t>
            </a:r>
            <a:br>
              <a:rPr lang="en-CA" dirty="0"/>
            </a:br>
            <a:r>
              <a:rPr lang="en-CA" dirty="0"/>
              <a:t>Grazing Project</a:t>
            </a:r>
          </a:p>
        </p:txBody>
      </p:sp>
    </p:spTree>
    <p:extLst>
      <p:ext uri="{BB962C8B-B14F-4D97-AF65-F5344CB8AC3E}">
        <p14:creationId xmlns:p14="http://schemas.microsoft.com/office/powerpoint/2010/main" val="285271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9E0E2-5E4E-4B44-A7EA-9AA054A5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42" y="533400"/>
            <a:ext cx="7522058" cy="615553"/>
          </a:xfrm>
        </p:spPr>
        <p:txBody>
          <a:bodyPr>
            <a:normAutofit fontScale="90000"/>
          </a:bodyPr>
          <a:lstStyle/>
          <a:p>
            <a:r>
              <a:rPr lang="en-CA" sz="4000" b="1" dirty="0">
                <a:solidFill>
                  <a:srgbClr val="8F1336"/>
                </a:solidFill>
                <a:latin typeface="Calibri    "/>
              </a:rPr>
              <a:t>Supply of lamb &amp; mutton in Canada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CE2FFF-1D79-A870-4129-D78D420CF7E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31"/>
          <a:stretch/>
        </p:blipFill>
        <p:spPr>
          <a:xfrm>
            <a:off x="240416" y="1273648"/>
            <a:ext cx="8663167" cy="543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8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9D08B-FF68-1A68-FD06-7243EC044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Grazing Course in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518E1-2210-77BB-67BC-29CD8A959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Online, self-directed</a:t>
            </a:r>
          </a:p>
          <a:p>
            <a:r>
              <a:rPr lang="en-CA" dirty="0"/>
              <a:t>Modules to cover:</a:t>
            </a:r>
          </a:p>
          <a:p>
            <a:pPr lvl="1"/>
            <a:r>
              <a:rPr lang="en-CA" dirty="0"/>
              <a:t>Management elements – fencing, watering, transportation/labour, feed/pasture</a:t>
            </a:r>
          </a:p>
          <a:p>
            <a:pPr lvl="1"/>
            <a:r>
              <a:rPr lang="en-CA" dirty="0"/>
              <a:t>Marketing &amp; Relationship building</a:t>
            </a:r>
          </a:p>
          <a:p>
            <a:pPr lvl="1"/>
            <a:r>
              <a:rPr lang="en-CA" dirty="0"/>
              <a:t>Contracts</a:t>
            </a:r>
          </a:p>
          <a:p>
            <a:pPr lvl="1"/>
            <a:r>
              <a:rPr lang="en-CA" dirty="0"/>
              <a:t>Liability &amp; Insurance</a:t>
            </a:r>
          </a:p>
          <a:p>
            <a:pPr lvl="1"/>
            <a:r>
              <a:rPr lang="en-CA" dirty="0"/>
              <a:t>Predation</a:t>
            </a:r>
          </a:p>
          <a:p>
            <a:pPr lvl="1"/>
            <a:r>
              <a:rPr lang="en-CA" dirty="0"/>
              <a:t>Biosecurity</a:t>
            </a:r>
          </a:p>
          <a:p>
            <a:pPr lvl="1"/>
            <a:r>
              <a:rPr lang="en-CA" dirty="0"/>
              <a:t>Economics &amp; budgeting</a:t>
            </a:r>
          </a:p>
          <a:p>
            <a:r>
              <a:rPr lang="en-CA" dirty="0"/>
              <a:t>Mentorship for success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4948112"/>
      </p:ext>
    </p:extLst>
  </p:cSld>
  <p:clrMapOvr>
    <a:masterClrMapping/>
  </p:clrMapOvr>
</p:sld>
</file>

<file path=ppt/theme/theme1.xml><?xml version="1.0" encoding="utf-8"?>
<a:theme xmlns:a="http://schemas.openxmlformats.org/drawingml/2006/main" name="OSF new theme 201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F new theme 2018" id="{9A9BBB6D-4FBA-452F-B3AE-CD46A612C685}" vid="{C6EEA8EC-E005-4DA4-9F1A-1DB37EF62B46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SC Presentation template" id="{A4395063-9A97-4B09-8F7D-03DD1D65398D}" vid="{B8666B0C-4204-4047-A54F-3486571AF5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c54d8d-6e4d-466e-827c-243506e573fd">
      <Terms xmlns="http://schemas.microsoft.com/office/infopath/2007/PartnerControls"/>
    </lcf76f155ced4ddcb4097134ff3c332f>
    <TaxCatchAll xmlns="293d376b-e874-4b2a-abe2-5894d6202be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4DC4DB58090641A2C8C480437B94A4" ma:contentTypeVersion="14" ma:contentTypeDescription="Create a new document." ma:contentTypeScope="" ma:versionID="fbe61b5c2d22685485f88165283f92f6">
  <xsd:schema xmlns:xsd="http://www.w3.org/2001/XMLSchema" xmlns:xs="http://www.w3.org/2001/XMLSchema" xmlns:p="http://schemas.microsoft.com/office/2006/metadata/properties" xmlns:ns2="79c54d8d-6e4d-466e-827c-243506e573fd" xmlns:ns3="293d376b-e874-4b2a-abe2-5894d6202be4" targetNamespace="http://schemas.microsoft.com/office/2006/metadata/properties" ma:root="true" ma:fieldsID="239273e9709bc4c5d29643067b1c7c8c" ns2:_="" ns3:_="">
    <xsd:import namespace="79c54d8d-6e4d-466e-827c-243506e573fd"/>
    <xsd:import namespace="293d376b-e874-4b2a-abe2-5894d6202b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c54d8d-6e4d-466e-827c-243506e573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929f3f5-1e13-4e9e-95af-6fb51d9d0c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3d376b-e874-4b2a-abe2-5894d6202be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8dd9d9c-478a-49ce-8181-75931e231592}" ma:internalName="TaxCatchAll" ma:showField="CatchAllData" ma:web="293d376b-e874-4b2a-abe2-5894d6202be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4901D6-BEFE-447D-94E4-6090EC35E1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10CA58-3B55-468F-B0C0-C7C185476CF1}">
  <ds:schemaRefs>
    <ds:schemaRef ds:uri="http://purl.org/dc/dcmitype/"/>
    <ds:schemaRef ds:uri="http://schemas.microsoft.com/office/2006/documentManagement/types"/>
    <ds:schemaRef ds:uri="79c54d8d-6e4d-466e-827c-243506e573fd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293d376b-e874-4b2a-abe2-5894d6202be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D8A66D-0D2D-46AC-B49A-1B9B2DC754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c54d8d-6e4d-466e-827c-243506e573fd"/>
    <ds:schemaRef ds:uri="293d376b-e874-4b2a-abe2-5894d6202b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OSF new theme 2018</Template>
  <TotalTime>20386</TotalTime>
  <Words>158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   </vt:lpstr>
      <vt:lpstr>OSF new theme 2018</vt:lpstr>
      <vt:lpstr>1_Office Theme</vt:lpstr>
      <vt:lpstr>Ontario Sheep Farmers Grazing Project</vt:lpstr>
      <vt:lpstr>Supply of lamb &amp; mutton in Canada</vt:lpstr>
      <vt:lpstr>New Grazing Course in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Ontario Lamb Market - Snapshot</dc:title>
  <dc:creator>Anita O'Brien</dc:creator>
  <cp:lastModifiedBy>Erin Morgan</cp:lastModifiedBy>
  <cp:revision>71</cp:revision>
  <cp:lastPrinted>2023-08-22T19:12:36Z</cp:lastPrinted>
  <dcterms:created xsi:type="dcterms:W3CDTF">2022-10-24T23:58:19Z</dcterms:created>
  <dcterms:modified xsi:type="dcterms:W3CDTF">2023-12-08T16:58:59Z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0x010100BA4DC4DB58090641A2C8C480437B94A4</vt:lpwstr>
  </property>
  <property fmtid="{D5CDD505-2E9C-101B-9397-08002B2CF9AE}" pid="3" name="MediaServiceImageTags">
    <vt:lpwstr/>
  </property>
</Properties>
</file>