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18" r:id="rId4"/>
    <p:sldId id="317" r:id="rId5"/>
    <p:sldId id="288" r:id="rId6"/>
    <p:sldId id="292" r:id="rId7"/>
    <p:sldId id="310" r:id="rId8"/>
    <p:sldId id="311" r:id="rId9"/>
    <p:sldId id="312" r:id="rId10"/>
    <p:sldId id="313" r:id="rId11"/>
    <p:sldId id="315" r:id="rId12"/>
    <p:sldId id="316" r:id="rId13"/>
    <p:sldId id="320" r:id="rId14"/>
    <p:sldId id="307" r:id="rId15"/>
    <p:sldId id="314" r:id="rId16"/>
    <p:sldId id="270" r:id="rId17"/>
    <p:sldId id="299" r:id="rId18"/>
    <p:sldId id="297" r:id="rId19"/>
    <p:sldId id="319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60" y="4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pascari\Documents\AV%20Map%20Data%2012.6.23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pascari\Documents\AV%20Map%20Data%2012.6.23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System Capacity Pe</a:t>
            </a:r>
            <a:r>
              <a:rPr lang="en-US" baseline="0">
                <a:solidFill>
                  <a:schemeClr val="tx1"/>
                </a:solidFill>
              </a:rPr>
              <a:t>r Agrivoltaic Site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Sheet1!$I$5:$I$8</c:f>
              <c:strCache>
                <c:ptCount val="4"/>
                <c:pt idx="0">
                  <c:v>&lt;1 MW</c:v>
                </c:pt>
                <c:pt idx="1">
                  <c:v>1-5 MW</c:v>
                </c:pt>
                <c:pt idx="2">
                  <c:v>5.1-10 MW</c:v>
                </c:pt>
                <c:pt idx="3">
                  <c:v>&gt;10 MW</c:v>
                </c:pt>
              </c:strCache>
            </c:strRef>
          </c:cat>
          <c:val>
            <c:numRef>
              <c:f>Sheet1!$J$5:$J$8</c:f>
              <c:numCache>
                <c:formatCode>General</c:formatCode>
                <c:ptCount val="4"/>
                <c:pt idx="0">
                  <c:v>46</c:v>
                </c:pt>
                <c:pt idx="1">
                  <c:v>317</c:v>
                </c:pt>
                <c:pt idx="2">
                  <c:v>59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1A-45A3-A429-C4373E5B7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476942064"/>
        <c:axId val="476943792"/>
      </c:barChart>
      <c:catAx>
        <c:axId val="47694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943792"/>
        <c:crosses val="autoZero"/>
        <c:auto val="1"/>
        <c:lblAlgn val="ctr"/>
        <c:lblOffset val="100"/>
        <c:noMultiLvlLbl val="0"/>
      </c:catAx>
      <c:valAx>
        <c:axId val="476943792"/>
        <c:scaling>
          <c:orientation val="minMax"/>
          <c:max val="3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94206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chemeClr val="tx1"/>
                </a:solidFill>
              </a:rPr>
              <a:t>Land Use Per Agrivoltaic Site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Sheet2!$I$8:$I$11</c:f>
              <c:strCache>
                <c:ptCount val="4"/>
                <c:pt idx="0">
                  <c:v>&lt;5 Acres</c:v>
                </c:pt>
                <c:pt idx="1">
                  <c:v>5-25 Acres</c:v>
                </c:pt>
                <c:pt idx="2">
                  <c:v>26-50 Acres</c:v>
                </c:pt>
                <c:pt idx="3">
                  <c:v>&gt;50 Acres</c:v>
                </c:pt>
              </c:strCache>
            </c:strRef>
          </c:cat>
          <c:val>
            <c:numRef>
              <c:f>Sheet2!$J$8:$J$11</c:f>
              <c:numCache>
                <c:formatCode>General</c:formatCode>
                <c:ptCount val="4"/>
                <c:pt idx="0">
                  <c:v>56</c:v>
                </c:pt>
                <c:pt idx="1">
                  <c:v>293</c:v>
                </c:pt>
                <c:pt idx="2">
                  <c:v>65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B-4A7D-87C6-EEC0D8A37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535424912"/>
        <c:axId val="667727248"/>
      </c:barChart>
      <c:catAx>
        <c:axId val="53542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727248"/>
        <c:crosses val="autoZero"/>
        <c:auto val="1"/>
        <c:lblAlgn val="ctr"/>
        <c:lblOffset val="100"/>
        <c:noMultiLvlLbl val="0"/>
      </c:catAx>
      <c:valAx>
        <c:axId val="667727248"/>
        <c:scaling>
          <c:orientation val="minMax"/>
          <c:max val="3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42491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2442-A2D9-47BA-9A7D-03EDF624B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B96F0-2A49-415A-AF54-8BBEDC54B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7FA5E-AD25-4AD3-9F2B-F2165B2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89875DF-B35E-4B65-91E7-E118FCE9427F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F1F1-0BB0-4786-BF96-CDBA7B8D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911B-158E-45C0-A91C-7F3048F9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ECA0004-6EA8-4073-9356-A538F18EF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4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7174-F4BB-470F-8BAA-8AEFF374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DB9B3-2EC1-4EBD-8DE5-EA91C4BE3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D33F3-CB5B-43B4-9AFF-7D009DDD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F9F-EBBE-466A-B124-75CE3B88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B7118-B9A7-4E21-960D-C7B07C33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2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2D4DE7-FAED-43AA-BD0A-A8B9838F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63B6C-8C5B-4000-8821-1113F280D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014FD-CEED-40E0-8754-29C7E1D5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FB19F-EC05-49DC-9669-1B47DDB1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63E1C-B7D3-4070-A7FA-9812A0F9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3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2F29-13EE-4CFD-8837-7F6CAD00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DAAFA-F13D-4AE3-AB50-B4DAF9E5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C13D5-F588-4558-BA46-19B2E618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EC6EA-B429-4AB8-AEA0-36B2ADE6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FC1B1-D9A9-456E-9333-3BE088C4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04F12-DC3D-4198-B448-FAAA9E57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B8556-7214-4D91-BFDB-425E8CA73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27F48-7562-46C4-B55B-A45846F2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58E47-1846-4FE0-8732-AEC93AD9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B553-BBDE-4BAE-9F19-CDE6D73A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7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648D-D50C-49BE-9605-E98176F7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3933F-71D1-4E67-8AB0-9CED75F2E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CCD27-4E7C-4B1D-8D9E-9CBF03F07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17CF7-D208-4BAF-BCD7-2F83501F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0AAD8-345F-4712-9FE1-6AEBE535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56226-C97E-4023-9F31-580D75E6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7EFE-6CD4-4784-A8E8-68D18A2E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12803-3DA9-4187-A57E-B1919087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B244B-8CD7-4FD9-9DFE-4B0CDCE4F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48C3B-2B65-45B8-AA9E-FD35A3157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E5342-6A89-4C26-BD17-D7365626A7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0F26D-FBB6-438C-B2B9-9D6185CA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81D08-07ED-40BF-8877-FBBB98AD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7061B8-6F2D-4872-A802-101D8029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9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40B2-A7BD-4AFA-ADDE-F93457853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EECEA-AFD4-4F94-ABBB-7D1C9FA2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AEF00-48B6-4DCA-950B-EA5F758E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B02B4-2C9C-4B85-922C-3F5844F4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DE39C-9C9B-4918-873D-B3FB24CD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AFDDC-0445-41D1-8A62-606F93E0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AEEA8-548E-4369-977E-D16F1B45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5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4B40-FD9E-46F0-A5DF-0252739A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A1A00-0B4A-49B4-A7BA-45532E8D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9D6AA-8680-480C-A4CE-D64EB2132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81081-3DDD-4F4F-801F-50934516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51BEF-4C0B-4437-9815-F9C6E544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C8696-940D-4CD1-804B-1145A733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6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E5FF-CDCD-4613-9258-35C76EED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DAAAD-2215-4B7F-85CA-F8E475068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B4A10-65D8-4524-B338-C1A38C5B5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B9F19-3A63-4072-A0C4-A6CE11509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75DF-B35E-4B65-91E7-E118FCE9427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68573-4378-42E6-AD01-8D9DE18D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B55DF-6147-4F12-A550-68A34BE7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0004-6EA8-4073-9356-A538F18E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0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300917-A9DF-461B-9327-DD52711EB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67CCA-3A28-472D-88EE-76928794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8CEF8-13D7-41FA-A3E4-12AF53446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89875DF-B35E-4B65-91E7-E118FCE9427F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CC79-01FC-454A-92DE-441C57D72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86A86-C7B9-4F40-A50D-49A90B830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ECA0004-6EA8-4073-9356-A538F18EF7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 descr="Civil and Environmental Engineering - Faculty of Engineering - Western  University">
            <a:extLst>
              <a:ext uri="{FF2B5EF4-FFF2-40B4-BE49-F238E27FC236}">
                <a16:creationId xmlns:a16="http://schemas.microsoft.com/office/drawing/2014/main" id="{8C0405B9-AB07-4258-8C73-C7C0C91F9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" y="6086483"/>
            <a:ext cx="2783300" cy="7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vey Business School">
            <a:extLst>
              <a:ext uri="{FF2B5EF4-FFF2-40B4-BE49-F238E27FC236}">
                <a16:creationId xmlns:a16="http://schemas.microsoft.com/office/drawing/2014/main" id="{A9116EF8-08AD-47FD-9049-E2AB6B4A4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403" y="6015751"/>
            <a:ext cx="1470794" cy="8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rplefast.png">
            <a:extLst>
              <a:ext uri="{FF2B5EF4-FFF2-40B4-BE49-F238E27FC236}">
                <a16:creationId xmlns:a16="http://schemas.microsoft.com/office/drawing/2014/main" id="{0B5CF3C1-7274-4DC1-BA2E-993A5B3916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530" y="5893536"/>
            <a:ext cx="1009466" cy="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030A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hyperlink" Target="https://doi.org/10.3390/horticulturae81211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doi.org/10.1016/j.solener.2022.10.0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doi.org/10.1016/j.rser.2023.1140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hyperlink" Target="https://doi.org/10.1371/journal.pone.02946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en16010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doi.org/10.3390/biomass30200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doi.org/10.3390/su1504322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doi.org/10.1007/s44173-022-00007-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pulse/agrivoltaics-how-solar-panels-changing-agriculture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323898669000122" TargetMode="External"/><Relationship Id="rId2" Type="http://schemas.openxmlformats.org/officeDocument/2006/relationships/hyperlink" Target="https://www.appropedia.org/Dual_use_of_land_for_PV_farms_and_agriculture_literature_revie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researchgate.net/figure/Three-basic-forms-of-agrivoltaics-8_fig1_37104334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estalpine.com/sadef/en/Markets/Solar/AgriVoltaic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s://www.crtsgroup.com/en/engineering_talks/photovoltaic-greenhouses-smart-use-of-the-lan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i.org/10.1016/j.cles.2022.10003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i.org/10.1016/j.esd.2022.07.0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oi.org/10.1063/5.010645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doi.org/10.1016/j.renene.2023.11918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FC411E-2F31-F85C-9455-21BD75ED6F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50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569233-8B04-8218-C4B2-E58BDEF03A39}"/>
              </a:ext>
            </a:extLst>
          </p:cNvPr>
          <p:cNvSpPr/>
          <p:nvPr/>
        </p:nvSpPr>
        <p:spPr>
          <a:xfrm>
            <a:off x="-11875" y="2053390"/>
            <a:ext cx="12203875" cy="2390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5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AGRIVOLTAICS AROUND THE WORLD - THE LAST YEAR, TYPES OF AGRIVOLTAICS TECHNOLOGIES &amp; IMPLEMENTATION STRATEGIES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9EF6B-5017-EB02-7D64-AFA978630CE2}"/>
              </a:ext>
            </a:extLst>
          </p:cNvPr>
          <p:cNvSpPr txBox="1"/>
          <p:nvPr/>
        </p:nvSpPr>
        <p:spPr>
          <a:xfrm>
            <a:off x="9501451" y="6128086"/>
            <a:ext cx="22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lang="en-AU" baseline="30000" dirty="0">
                <a:solidFill>
                  <a:prstClr val="white"/>
                </a:solidFill>
                <a:latin typeface="Calibri" panose="020F0502020204030204"/>
              </a:rPr>
              <a:t>TH </a:t>
            </a:r>
            <a:r>
              <a:rPr lang="en-AU" dirty="0">
                <a:solidFill>
                  <a:prstClr val="white"/>
                </a:solidFill>
                <a:latin typeface="Calibri" panose="020F0502020204030204"/>
              </a:rPr>
              <a:t>DECEMBER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7AA31-F669-9681-696C-D32FFCD99EE7}"/>
              </a:ext>
            </a:extLst>
          </p:cNvPr>
          <p:cNvSpPr txBox="1"/>
          <p:nvPr/>
        </p:nvSpPr>
        <p:spPr>
          <a:xfrm>
            <a:off x="479729" y="5297089"/>
            <a:ext cx="4067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UZAIR JAMIL </a:t>
            </a:r>
          </a:p>
          <a:p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Graduate Research Assistant – FAST Lab</a:t>
            </a:r>
          </a:p>
          <a:p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&amp; Materials Engineering</a:t>
            </a:r>
          </a:p>
          <a:p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41891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SOYBEAN AGRIVOLTAICS IN ITALY 					                 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2" y="862483"/>
            <a:ext cx="11747447" cy="89093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Potenza, E.,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Croci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M.,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Colauzzi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M., &amp;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Amaducci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S. (2022). Agrivoltaic System and Modelling Simulation: A Case Study of Soybean (Glycine max L.) in Italy.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Horticulturae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8(12), Article 12.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https://doi.org/10.3390/horticulturae8121160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1698152" y="5602436"/>
            <a:ext cx="35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Graphical presentation of crop yield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7463996" y="5602436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Agrivoltaic Site and Soybean</a:t>
            </a:r>
            <a:endParaRPr lang="en-CA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106C86-7929-4831-3995-2E7A0086BE95}"/>
              </a:ext>
            </a:extLst>
          </p:cNvPr>
          <p:cNvSpPr txBox="1">
            <a:spLocks/>
          </p:cNvSpPr>
          <p:nvPr/>
        </p:nvSpPr>
        <p:spPr>
          <a:xfrm>
            <a:off x="139753" y="1753420"/>
            <a:ext cx="11747446" cy="249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Four different shade treatments (27%, 16%, 9%, and 18%) – crop: Soybean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No. of pods –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13%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reduction on average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Grain yield – Reduction: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8.6%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,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4.6%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11.8%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for AV1, AV3 and AV4; Increment: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4.4%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for AV2</a:t>
            </a:r>
          </a:p>
        </p:txBody>
      </p:sp>
      <p:pic>
        <p:nvPicPr>
          <p:cNvPr id="5" name="Picture 4" descr="A comparison of a graph&#10;&#10;Description automatically generated">
            <a:extLst>
              <a:ext uri="{FF2B5EF4-FFF2-40B4-BE49-F238E27FC236}">
                <a16:creationId xmlns:a16="http://schemas.microsoft.com/office/drawing/2014/main" id="{1D27528E-E72B-B2EC-F437-5EC505F7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5" y="3003215"/>
            <a:ext cx="5640125" cy="2603724"/>
          </a:xfrm>
          <a:prstGeom prst="rect">
            <a:avLst/>
          </a:prstGeom>
        </p:spPr>
      </p:pic>
      <p:pic>
        <p:nvPicPr>
          <p:cNvPr id="11" name="Picture 10" descr="A close-up of a field of soybeans&#10;&#10;Description automatically generated">
            <a:extLst>
              <a:ext uri="{FF2B5EF4-FFF2-40B4-BE49-F238E27FC236}">
                <a16:creationId xmlns:a16="http://schemas.microsoft.com/office/drawing/2014/main" id="{8B5E889A-3E4F-C123-2474-5E2313F24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43" y="3003214"/>
            <a:ext cx="4321372" cy="25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6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ASSESSING WATER CONSUMPTION IN AN AGRIVOLTAICS SETUP IN CHINA          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3" y="800704"/>
            <a:ext cx="11747447" cy="90971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Ali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Abaker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 Omer, A., Liu, W., Li, M., Zheng, J., Zhang, F., Zhang, X., Osman Hamid Mohammed, S., Fan, L., Liu, Z., Chen, F., Chen, Y., &amp;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Ingenhoff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J. (2022). Water evaporation reduction by the agrivoltaic systems development. Solar Energy, 247, 13–23.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https://doi.org/10.1016/j.solener.2022.10.022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1454250" y="5629874"/>
            <a:ext cx="371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Concentrated Light Agrivoltaic System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7307696" y="5626185"/>
            <a:ext cx="319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Even Lighting Agrivoltaic System</a:t>
            </a:r>
            <a:endParaRPr lang="en-CA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106C86-7929-4831-3995-2E7A0086BE95}"/>
              </a:ext>
            </a:extLst>
          </p:cNvPr>
          <p:cNvSpPr txBox="1">
            <a:spLocks/>
          </p:cNvSpPr>
          <p:nvPr/>
        </p:nvSpPr>
        <p:spPr>
          <a:xfrm>
            <a:off x="139753" y="1724965"/>
            <a:ext cx="11747446" cy="244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Cumulative evaporation from soil and pan surfaces decreased by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21%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14%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under Concentrated-lighting Agrivoltaic System,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33%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19%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under Even-lighting Agrivoltaic System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94C3CF-68A5-E6C1-9BCB-358FEB22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6" y="2390602"/>
            <a:ext cx="4681693" cy="32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95C1D9-1081-87F9-489B-443A8175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46" y="2390603"/>
            <a:ext cx="5335214" cy="32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8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MAIZE AGRIVOLTAICS IN USA 						      	     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2" y="820745"/>
            <a:ext cx="11774685" cy="895213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Grubbs, E. K.,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Gruss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S. M., Schull, V. Z.,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Gosney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M. J.,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Mickelbart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M. V.,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Brouder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S., Gitau, M. W.,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Bermel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P.,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Tuinstra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M. R., &amp; Agrawal, R. (2024). Optimized agrivoltaic tracking for nearly-full commodity crop and energy production. Renewable and Sustainable Energy Reviews, 191, 114018.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https://doi.org/10.1016/j.rser.2023.114018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1451031" y="5658832"/>
            <a:ext cx="202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Agrivoltaic Racking 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6538284" y="5645109"/>
            <a:ext cx="304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Agrivoltaic Experimental Setup</a:t>
            </a:r>
            <a:endParaRPr lang="en-CA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66C5E6-036A-09F5-782A-334783CFD4FE}"/>
              </a:ext>
            </a:extLst>
          </p:cNvPr>
          <p:cNvSpPr txBox="1">
            <a:spLocks/>
          </p:cNvSpPr>
          <p:nvPr/>
        </p:nvSpPr>
        <p:spPr>
          <a:xfrm>
            <a:off x="139753" y="1772641"/>
            <a:ext cx="11747446" cy="100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Purdue University Agronomy Center for Research and Education (ACRE); Crop: Maize; Single Axis Tracker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Control yield: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12.95 MT/ha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; Agrivoltaic yield: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11.95 MT/ha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43C416-D3CC-D713-EAAC-050F8C86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7" y="2693271"/>
            <a:ext cx="3931684" cy="29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CED3F80-33E5-ECA3-899A-B1708B048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848" r="-3" b="54440"/>
          <a:stretch/>
        </p:blipFill>
        <p:spPr bwMode="auto">
          <a:xfrm>
            <a:off x="4648092" y="2679547"/>
            <a:ext cx="7614723" cy="2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52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U.S. AGRIVOLTAICS MAP SUMMARY: NUMBER OF SITES	      	      12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FD8102B-FE3E-1FA4-C874-EA04FBB8C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22168"/>
              </p:ext>
            </p:extLst>
          </p:nvPr>
        </p:nvGraphicFramePr>
        <p:xfrm>
          <a:off x="2642515" y="1116343"/>
          <a:ext cx="5191246" cy="1991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812">
                  <a:extLst>
                    <a:ext uri="{9D8B030D-6E8A-4147-A177-3AD203B41FA5}">
                      <a16:colId xmlns:a16="http://schemas.microsoft.com/office/drawing/2014/main" val="666572588"/>
                    </a:ext>
                  </a:extLst>
                </a:gridCol>
                <a:gridCol w="934681">
                  <a:extLst>
                    <a:ext uri="{9D8B030D-6E8A-4147-A177-3AD203B41FA5}">
                      <a16:colId xmlns:a16="http://schemas.microsoft.com/office/drawing/2014/main" val="208772472"/>
                    </a:ext>
                  </a:extLst>
                </a:gridCol>
                <a:gridCol w="1039076">
                  <a:extLst>
                    <a:ext uri="{9D8B030D-6E8A-4147-A177-3AD203B41FA5}">
                      <a16:colId xmlns:a16="http://schemas.microsoft.com/office/drawing/2014/main" val="3606122575"/>
                    </a:ext>
                  </a:extLst>
                </a:gridCol>
                <a:gridCol w="914203">
                  <a:extLst>
                    <a:ext uri="{9D8B030D-6E8A-4147-A177-3AD203B41FA5}">
                      <a16:colId xmlns:a16="http://schemas.microsoft.com/office/drawing/2014/main" val="2168510277"/>
                    </a:ext>
                  </a:extLst>
                </a:gridCol>
                <a:gridCol w="1070474">
                  <a:extLst>
                    <a:ext uri="{9D8B030D-6E8A-4147-A177-3AD203B41FA5}">
                      <a16:colId xmlns:a16="http://schemas.microsoft.com/office/drawing/2014/main" val="3019489213"/>
                    </a:ext>
                  </a:extLst>
                </a:gridCol>
              </a:tblGrid>
              <a:tr h="508481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Sites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MW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Acres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Total Hectares</a:t>
                      </a: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75980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Habitat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399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3,067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17,763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7,188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8563675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Grazing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127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3,552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26,492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10,720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001750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Crop Production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5221682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+mn-lt"/>
                        </a:rPr>
                        <a:t>Greenhouse</a:t>
                      </a: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+mn-lt"/>
                        </a:rPr>
                        <a:t>.04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+mn-lt"/>
                        </a:rPr>
                        <a:t>.2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+mn-lt"/>
                        </a:rPr>
                        <a:t>.08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2466689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Totals*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477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6,633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44,329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17,939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5823020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304C3BA-7F5F-9B5C-C86D-E18581443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91910"/>
              </p:ext>
            </p:extLst>
          </p:nvPr>
        </p:nvGraphicFramePr>
        <p:xfrm>
          <a:off x="1519070" y="3760306"/>
          <a:ext cx="4415742" cy="1854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A7D57FE-25C7-F8B4-6E06-B2E8CE4FDE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453647"/>
              </p:ext>
            </p:extLst>
          </p:nvPr>
        </p:nvGraphicFramePr>
        <p:xfrm>
          <a:off x="6575213" y="3784988"/>
          <a:ext cx="4158365" cy="185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813568F-A8BD-03D2-917C-EB54CB9B4941}"/>
              </a:ext>
            </a:extLst>
          </p:cNvPr>
          <p:cNvSpPr txBox="1"/>
          <p:nvPr/>
        </p:nvSpPr>
        <p:spPr>
          <a:xfrm rot="16200000">
            <a:off x="5784068" y="4549279"/>
            <a:ext cx="1428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Sites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B504-2C04-AF42-F2D9-B0D37B0A0F5F}"/>
              </a:ext>
            </a:extLst>
          </p:cNvPr>
          <p:cNvSpPr txBox="1"/>
          <p:nvPr/>
        </p:nvSpPr>
        <p:spPr>
          <a:xfrm rot="16200000">
            <a:off x="666557" y="4573961"/>
            <a:ext cx="1428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Sites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0DE303-B09C-1F25-1845-AB9F514A52A2}"/>
              </a:ext>
            </a:extLst>
          </p:cNvPr>
          <p:cNvSpPr txBox="1"/>
          <p:nvPr/>
        </p:nvSpPr>
        <p:spPr>
          <a:xfrm>
            <a:off x="2448640" y="3165274"/>
            <a:ext cx="557899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975" dirty="0">
                <a:solidFill>
                  <a:srgbClr val="333333"/>
                </a:solidFill>
                <a:latin typeface="Calibri"/>
              </a:rPr>
              <a:t>*Totals do not reflect the complete sum of the above categories as some sites have multiple </a:t>
            </a:r>
            <a:r>
              <a:rPr lang="en-US" sz="975" dirty="0" err="1">
                <a:solidFill>
                  <a:srgbClr val="333333"/>
                </a:solidFill>
                <a:latin typeface="Calibri"/>
              </a:rPr>
              <a:t>agrivoltaic</a:t>
            </a:r>
            <a:r>
              <a:rPr lang="en-US" sz="975" dirty="0">
                <a:solidFill>
                  <a:srgbClr val="333333"/>
                </a:solidFill>
                <a:latin typeface="Calibri"/>
              </a:rPr>
              <a:t> activities ongoing. These values are represented in their categories, but not duplicated in the sum totals.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89B17-CB3D-EA68-91BC-C338A3FBEE6B}"/>
              </a:ext>
            </a:extLst>
          </p:cNvPr>
          <p:cNvSpPr txBox="1"/>
          <p:nvPr/>
        </p:nvSpPr>
        <p:spPr>
          <a:xfrm>
            <a:off x="110251" y="5635111"/>
            <a:ext cx="1136737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975" i="1" dirty="0">
                <a:solidFill>
                  <a:srgbClr val="333333"/>
                </a:solidFill>
                <a:latin typeface="Calibri"/>
              </a:rPr>
              <a:t>Slide Credit: Jordan </a:t>
            </a:r>
            <a:r>
              <a:rPr lang="en-US" sz="975" i="1" dirty="0" err="1">
                <a:solidFill>
                  <a:srgbClr val="333333"/>
                </a:solidFill>
                <a:latin typeface="Calibri"/>
              </a:rPr>
              <a:t>Macknick</a:t>
            </a:r>
            <a:r>
              <a:rPr lang="en-US" sz="975" i="1" dirty="0">
                <a:solidFill>
                  <a:srgbClr val="333333"/>
                </a:solidFill>
                <a:latin typeface="Calibri"/>
              </a:rPr>
              <a:t> and Alexis </a:t>
            </a:r>
            <a:r>
              <a:rPr lang="en-US" sz="975" i="1" dirty="0" err="1">
                <a:solidFill>
                  <a:srgbClr val="333333"/>
                </a:solidFill>
                <a:latin typeface="Calibri"/>
              </a:rPr>
              <a:t>Pascaris</a:t>
            </a:r>
            <a:r>
              <a:rPr lang="en-US" sz="975" i="1" dirty="0">
                <a:solidFill>
                  <a:srgbClr val="333333"/>
                </a:solidFill>
                <a:latin typeface="Calibri"/>
              </a:rPr>
              <a:t>, National Renewable Energy Laboratory (NREL)</a:t>
            </a:r>
          </a:p>
        </p:txBody>
      </p:sp>
    </p:spTree>
    <p:extLst>
      <p:ext uri="{BB962C8B-B14F-4D97-AF65-F5344CB8AC3E}">
        <p14:creationId xmlns:p14="http://schemas.microsoft.com/office/powerpoint/2010/main" val="84393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AGRIVOLTAICS IN CANADA – SPECIALIZED RACKING	      		     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1" y="890834"/>
            <a:ext cx="11453249" cy="141267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Jamil U,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Vandewetering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 N, Pearce JM (2023) Solar photovoltaic wood racking mechanical design for trellis-based agrivoltaics. PLOS ONE 18(12): e0294682.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https://doi.org/10.1371/journal.pone.0294682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Specialized racking configurations for Agrivoltaics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9B5B1-9D8E-245D-5D91-7AC359BF08E2}"/>
              </a:ext>
            </a:extLst>
          </p:cNvPr>
          <p:cNvSpPr txBox="1"/>
          <p:nvPr/>
        </p:nvSpPr>
        <p:spPr>
          <a:xfrm>
            <a:off x="7542938" y="5412651"/>
            <a:ext cx="36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Inverse-Y Rack</a:t>
            </a:r>
            <a:endParaRPr lang="en-CA" i="1" dirty="0"/>
          </a:p>
        </p:txBody>
      </p:sp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488ACEB2-6ADD-8C2E-A207-8442E5A54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" y="2128331"/>
            <a:ext cx="2987039" cy="3176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B24B5-87CE-935E-B09F-D1C80C362424}"/>
              </a:ext>
            </a:extLst>
          </p:cNvPr>
          <p:cNvSpPr txBox="1"/>
          <p:nvPr/>
        </p:nvSpPr>
        <p:spPr>
          <a:xfrm>
            <a:off x="543340" y="5412651"/>
            <a:ext cx="298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T-shaped Rack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EB199-8740-78D2-67F0-43ABF84D529A}"/>
              </a:ext>
            </a:extLst>
          </p:cNvPr>
          <p:cNvSpPr txBox="1"/>
          <p:nvPr/>
        </p:nvSpPr>
        <p:spPr>
          <a:xfrm>
            <a:off x="3872126" y="5412652"/>
            <a:ext cx="318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Sloped  Rack</a:t>
            </a:r>
            <a:endParaRPr lang="en-CA" i="1" dirty="0"/>
          </a:p>
        </p:txBody>
      </p:sp>
      <p:pic>
        <p:nvPicPr>
          <p:cNvPr id="11" name="Picture 10" descr="A diagram of a structure&#10;&#10;Description automatically generated">
            <a:extLst>
              <a:ext uri="{FF2B5EF4-FFF2-40B4-BE49-F238E27FC236}">
                <a16:creationId xmlns:a16="http://schemas.microsoft.com/office/drawing/2014/main" id="{BF00BEED-C40E-19AE-D36F-976AF53A3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76" y="2128331"/>
            <a:ext cx="3176094" cy="3176094"/>
          </a:xfrm>
          <a:prstGeom prst="rect">
            <a:avLst/>
          </a:prstGeom>
        </p:spPr>
      </p:pic>
      <p:pic>
        <p:nvPicPr>
          <p:cNvPr id="13" name="Picture 12" descr="A drawing of a structure&#10;&#10;Description automatically generated">
            <a:extLst>
              <a:ext uri="{FF2B5EF4-FFF2-40B4-BE49-F238E27FC236}">
                <a16:creationId xmlns:a16="http://schemas.microsoft.com/office/drawing/2014/main" id="{8816A794-D77F-37F0-25CA-A3EDECFEA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77" y="2131422"/>
            <a:ext cx="4792869" cy="31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9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AGRIVOLTAICS IN OKANAGAN, BRITISH COLUMBIA           		      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1" y="846512"/>
            <a:ext cx="11453249" cy="4896969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Pilot Project – Okanagan, BC, Canada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The first specialized Agrivoltaic racking in the province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</p:txBody>
      </p:sp>
      <p:pic>
        <p:nvPicPr>
          <p:cNvPr id="12" name="Picture 11" descr="A wooden structure in a dirt field&#10;&#10;Description automatically generated">
            <a:extLst>
              <a:ext uri="{FF2B5EF4-FFF2-40B4-BE49-F238E27FC236}">
                <a16:creationId xmlns:a16="http://schemas.microsoft.com/office/drawing/2014/main" id="{127C3430-A79D-C0F4-71EE-BD280073D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9" t="23685" r="28811" b="21677"/>
          <a:stretch/>
        </p:blipFill>
        <p:spPr>
          <a:xfrm rot="5400000">
            <a:off x="9354944" y="3741778"/>
            <a:ext cx="1863314" cy="1619793"/>
          </a:xfrm>
          <a:prstGeom prst="rect">
            <a:avLst/>
          </a:prstGeom>
        </p:spPr>
      </p:pic>
      <p:pic>
        <p:nvPicPr>
          <p:cNvPr id="15" name="Picture 14" descr="A wooden fence in a dirt field&#10;&#10;Description automatically generated">
            <a:extLst>
              <a:ext uri="{FF2B5EF4-FFF2-40B4-BE49-F238E27FC236}">
                <a16:creationId xmlns:a16="http://schemas.microsoft.com/office/drawing/2014/main" id="{3037DEFB-069E-3ED2-17EA-BDCFDD0A5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2" t="38131" r="25217" b="11094"/>
          <a:stretch/>
        </p:blipFill>
        <p:spPr>
          <a:xfrm rot="5400000">
            <a:off x="9435702" y="1640254"/>
            <a:ext cx="1701800" cy="1875692"/>
          </a:xfrm>
          <a:prstGeom prst="rect">
            <a:avLst/>
          </a:prstGeom>
        </p:spPr>
      </p:pic>
      <p:pic>
        <p:nvPicPr>
          <p:cNvPr id="17" name="Picture 16" descr="A wooden structure in a dirt field&#10;&#10;Description automatically generated">
            <a:extLst>
              <a:ext uri="{FF2B5EF4-FFF2-40B4-BE49-F238E27FC236}">
                <a16:creationId xmlns:a16="http://schemas.microsoft.com/office/drawing/2014/main" id="{471F6F1B-FD83-C6B1-D175-E77F4499A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21605" r="25741" b="23086"/>
          <a:stretch/>
        </p:blipFill>
        <p:spPr>
          <a:xfrm rot="5400000">
            <a:off x="5452526" y="2144547"/>
            <a:ext cx="3756132" cy="2921436"/>
          </a:xfrm>
          <a:prstGeom prst="rect">
            <a:avLst/>
          </a:prstGeom>
        </p:spPr>
      </p:pic>
      <p:pic>
        <p:nvPicPr>
          <p:cNvPr id="19" name="Picture 18" descr="A person taking a selfie&#10;&#10;Description automatically generated">
            <a:extLst>
              <a:ext uri="{FF2B5EF4-FFF2-40B4-BE49-F238E27FC236}">
                <a16:creationId xmlns:a16="http://schemas.microsoft.com/office/drawing/2014/main" id="{A179B0BC-1F90-F59D-87B5-04021784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951" y="1727200"/>
            <a:ext cx="5008175" cy="37561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CD95C9-66FF-4932-AE6F-1CCC7BCF19DE}"/>
              </a:ext>
            </a:extLst>
          </p:cNvPr>
          <p:cNvSpPr txBox="1"/>
          <p:nvPr/>
        </p:nvSpPr>
        <p:spPr>
          <a:xfrm>
            <a:off x="4405023" y="5535002"/>
            <a:ext cx="357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Rack Building in Okanagan, BC 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210489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17" y="1433893"/>
            <a:ext cx="8484427" cy="44221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b="1" i="0" dirty="0">
                <a:solidFill>
                  <a:srgbClr val="202122"/>
                </a:solidFill>
                <a:effectLst/>
                <a:latin typeface="+mn-lt"/>
              </a:rPr>
              <a:t>LAND USE FRAMEWORK (LUF)</a:t>
            </a:r>
          </a:p>
          <a:p>
            <a:pPr algn="just"/>
            <a:r>
              <a:rPr lang="en-US" sz="2000" b="0" i="0" dirty="0">
                <a:solidFill>
                  <a:srgbClr val="202122"/>
                </a:solidFill>
                <a:effectLst/>
                <a:latin typeface="+mn-lt"/>
              </a:rPr>
              <a:t>Land is categorized as Green and White Area</a:t>
            </a:r>
          </a:p>
          <a:p>
            <a:pPr algn="just"/>
            <a:r>
              <a:rPr lang="en-US" sz="2000" b="0" i="0" dirty="0">
                <a:solidFill>
                  <a:srgbClr val="202122"/>
                </a:solidFill>
                <a:effectLst/>
                <a:latin typeface="+mn-lt"/>
              </a:rPr>
              <a:t>Strategies which define utilization of land in province</a:t>
            </a:r>
            <a:endParaRPr lang="en-US" sz="2000" dirty="0">
              <a:solidFill>
                <a:srgbClr val="202122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MAINTAINING AGRICULTURAL LAND</a:t>
            </a:r>
          </a:p>
          <a:p>
            <a:pPr marL="228600" lvl="1" algn="just">
              <a:spcBef>
                <a:spcPts val="1000"/>
              </a:spcBef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Regional Planning</a:t>
            </a:r>
          </a:p>
          <a:p>
            <a:pPr marL="228600" lvl="1" algn="just">
              <a:spcBef>
                <a:spcPts val="1000"/>
              </a:spcBef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Conservation Directives </a:t>
            </a:r>
          </a:p>
          <a:p>
            <a:pPr marL="228600" lvl="1" algn="just">
              <a:spcBef>
                <a:spcPts val="1000"/>
              </a:spcBef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Conservation Easements for Agricultural Lands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MUNICIPAL GOVERNMENT ACT</a:t>
            </a:r>
          </a:p>
          <a:p>
            <a:pPr marL="228600" lvl="1" algn="just">
              <a:spcBef>
                <a:spcPts val="1000"/>
              </a:spcBef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The main legislative document oversighting municipalities in the region 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BILL 22</a:t>
            </a:r>
          </a:p>
          <a:p>
            <a:pPr marL="228600" lvl="1" algn="just">
              <a:spcBef>
                <a:spcPts val="1000"/>
              </a:spcBef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The amendment unlocking provision for self-supply and export of electricity</a:t>
            </a:r>
          </a:p>
          <a:p>
            <a:pPr marL="0" indent="0" algn="just">
              <a:buNone/>
            </a:pPr>
            <a:endParaRPr lang="en-US" sz="2000" b="0" i="0" dirty="0">
              <a:solidFill>
                <a:srgbClr val="202122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E573F-0F4D-0362-6BCF-F687173EC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377" y="1341401"/>
            <a:ext cx="2253752" cy="39694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8B776A-2470-B536-E089-FF8B69F3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AGRIVOLTAICS IN ALBERTA – POLICY  &amp; LEGISLATION    			      15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E61A95-EEFB-475D-1DD7-4C4CDD09B1BE}"/>
              </a:ext>
            </a:extLst>
          </p:cNvPr>
          <p:cNvSpPr txBox="1">
            <a:spLocks/>
          </p:cNvSpPr>
          <p:nvPr/>
        </p:nvSpPr>
        <p:spPr>
          <a:xfrm>
            <a:off x="161517" y="848110"/>
            <a:ext cx="11747447" cy="6387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Jamil U, Pearce JM. Energy Policy for Agrivoltaics in Alberta Canada. Energies. 2023; 16(1):53.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3"/>
              </a:rPr>
              <a:t>https://doi.org/10.3390/en16010053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73820-D1B7-21C0-1ACD-3B9095F82027}"/>
              </a:ext>
            </a:extLst>
          </p:cNvPr>
          <p:cNvSpPr txBox="1"/>
          <p:nvPr/>
        </p:nvSpPr>
        <p:spPr>
          <a:xfrm>
            <a:off x="8264958" y="5394923"/>
            <a:ext cx="357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Alberta, Canada 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09195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AGRIVOLTAICS IN SASKATCHEWAN				     		      16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2204C2-63FA-4911-8FB7-138BAE69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1" y="879381"/>
            <a:ext cx="11848489" cy="4998104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Jamil U, Pearce JM. Maximizing Biomass with Agrivoltaics: Potential and Policy in Saskatchewan Canada. Biomass. 2023; 3(2):188-216.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https://doi.org/10.3390/biomass3020012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The study examines increased biomass yield in the region and its subsequent influence on livestock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9E96E-103E-B998-731E-5AB212619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4" r="9622"/>
          <a:stretch/>
        </p:blipFill>
        <p:spPr>
          <a:xfrm>
            <a:off x="4366247" y="2240371"/>
            <a:ext cx="3758074" cy="2721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BE6CAF-F7FD-CA34-EED2-24CAB37D4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" r="1082"/>
          <a:stretch/>
        </p:blipFill>
        <p:spPr>
          <a:xfrm>
            <a:off x="8226085" y="2240371"/>
            <a:ext cx="3817816" cy="2661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055C80-67F3-43F1-BF1E-FCE9948897E6}"/>
              </a:ext>
            </a:extLst>
          </p:cNvPr>
          <p:cNvSpPr txBox="1"/>
          <p:nvPr/>
        </p:nvSpPr>
        <p:spPr>
          <a:xfrm>
            <a:off x="559789" y="4901499"/>
            <a:ext cx="333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revenue (low and high) from additional wheat or forage </a:t>
            </a:r>
            <a:endParaRPr kumimoji="0" lang="en-CA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DEBE7-94B1-7BE6-F7A9-E4CE5ED46E90}"/>
              </a:ext>
            </a:extLst>
          </p:cNvPr>
          <p:cNvSpPr txBox="1"/>
          <p:nvPr/>
        </p:nvSpPr>
        <p:spPr>
          <a:xfrm>
            <a:off x="4645708" y="4961619"/>
            <a:ext cx="3478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revenue from sheep that can be grazed on land due to additional forage from agrivoltaic </a:t>
            </a:r>
            <a:endParaRPr kumimoji="0" lang="en-CA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9E37E-DFEE-FD8D-B0E1-AB94E8D43F77}"/>
              </a:ext>
            </a:extLst>
          </p:cNvPr>
          <p:cNvSpPr txBox="1"/>
          <p:nvPr/>
        </p:nvSpPr>
        <p:spPr>
          <a:xfrm>
            <a:off x="8468461" y="4961619"/>
            <a:ext cx="3677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revenue from electricity generated from agrivoltaic </a:t>
            </a:r>
            <a:endParaRPr kumimoji="0" lang="en-CA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C1B97-4D5A-C85B-84F5-C1DDE6761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70" y="2328673"/>
            <a:ext cx="4073313" cy="24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0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2204C2-63FA-4911-8FB7-138BAE69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14" y="1766061"/>
            <a:ext cx="11655042" cy="1117217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28% to 43% of Canada’s electricity requirements can be catered with by adopting AV on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1% agricultural land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+mn-lt"/>
              </a:rPr>
              <a:t>Less than 1% </a:t>
            </a:r>
            <a:r>
              <a:rPr lang="en-US" sz="2000" dirty="0">
                <a:latin typeface="+mn-lt"/>
              </a:rPr>
              <a:t>of agricultural land required to decarbonize electricity grid for all provinces, except for Alberta, British Columbia, and the Maritimes with vertical AV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en-US" sz="2000" b="1" dirty="0">
              <a:solidFill>
                <a:srgbClr val="7030A0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7F18EE-3650-6D5C-3002-2800D193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THE 4% SOLUTION FOR CANADA		           				      17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48EFE4-BF75-8BD2-7F75-AEF532C95893}"/>
              </a:ext>
            </a:extLst>
          </p:cNvPr>
          <p:cNvSpPr txBox="1">
            <a:spLocks/>
          </p:cNvSpPr>
          <p:nvPr/>
        </p:nvSpPr>
        <p:spPr>
          <a:xfrm>
            <a:off x="118909" y="928690"/>
            <a:ext cx="11747447" cy="76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Jamil U, 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Bonnington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A, Pearce JM. The Agrivoltaic Potential of Canada. Sustainability. 2023; 15(4):3228. 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  <a:hlinkClick r:id="rId2"/>
              </a:rPr>
              <a:t>https://doi.org/10.3390/su15043228</a:t>
            </a:r>
            <a:endParaRPr lang="en-US" sz="2000" b="1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Sustainability 15 03228 g003">
            <a:extLst>
              <a:ext uri="{FF2B5EF4-FFF2-40B4-BE49-F238E27FC236}">
                <a16:creationId xmlns:a16="http://schemas.microsoft.com/office/drawing/2014/main" id="{8CB56916-BE45-D855-40F0-0BB160D8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64" y="2758766"/>
            <a:ext cx="4603346" cy="262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83E92A-A641-3540-37B7-488DB12A4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87252"/>
              </p:ext>
            </p:extLst>
          </p:nvPr>
        </p:nvGraphicFramePr>
        <p:xfrm>
          <a:off x="377433" y="2793785"/>
          <a:ext cx="6260724" cy="25683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194140">
                  <a:extLst>
                    <a:ext uri="{9D8B030D-6E8A-4147-A177-3AD203B41FA5}">
                      <a16:colId xmlns:a16="http://schemas.microsoft.com/office/drawing/2014/main" val="1427277237"/>
                    </a:ext>
                  </a:extLst>
                </a:gridCol>
                <a:gridCol w="2194140">
                  <a:extLst>
                    <a:ext uri="{9D8B030D-6E8A-4147-A177-3AD203B41FA5}">
                      <a16:colId xmlns:a16="http://schemas.microsoft.com/office/drawing/2014/main" val="3295761725"/>
                    </a:ext>
                  </a:extLst>
                </a:gridCol>
                <a:gridCol w="1872444">
                  <a:extLst>
                    <a:ext uri="{9D8B030D-6E8A-4147-A177-3AD203B41FA5}">
                      <a16:colId xmlns:a16="http://schemas.microsoft.com/office/drawing/2014/main" val="3532215988"/>
                    </a:ext>
                  </a:extLst>
                </a:gridCol>
              </a:tblGrid>
              <a:tr h="5238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Province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Vertical (%)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Single-Axis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67169722"/>
                  </a:ext>
                </a:extLst>
              </a:tr>
              <a:tr h="2773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Ontario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887219153"/>
                  </a:ext>
                </a:extLst>
              </a:tr>
              <a:tr h="2773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Alberta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924485754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Saskatchewan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10284126"/>
                  </a:ext>
                </a:extLst>
              </a:tr>
              <a:tr h="2773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Manitoba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0.0036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0.0023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30443523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British Columbia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1.12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18151402"/>
                  </a:ext>
                </a:extLst>
              </a:tr>
              <a:tr h="2773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Quebec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0.044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472181724"/>
                  </a:ext>
                </a:extLst>
              </a:tr>
              <a:tr h="2773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Maritimes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964872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708E83D-A6A3-2B74-ADF7-2DF0019D0E74}"/>
              </a:ext>
            </a:extLst>
          </p:cNvPr>
          <p:cNvSpPr txBox="1"/>
          <p:nvPr/>
        </p:nvSpPr>
        <p:spPr>
          <a:xfrm>
            <a:off x="211314" y="5314000"/>
            <a:ext cx="64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222222"/>
                </a:solidFill>
                <a:effectLst/>
              </a:rPr>
              <a:t>Percentage of agricultural land required to eliminate emissions from fossil fuel-based electricity generation in Canada</a:t>
            </a:r>
            <a:endParaRPr kumimoji="0" lang="en-CA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89D66-4C18-DC07-1E65-CFC186DA2525}"/>
              </a:ext>
            </a:extLst>
          </p:cNvPr>
          <p:cNvSpPr txBox="1"/>
          <p:nvPr/>
        </p:nvSpPr>
        <p:spPr>
          <a:xfrm>
            <a:off x="7044292" y="5314001"/>
            <a:ext cx="453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222222"/>
                </a:solidFill>
                <a:effectLst/>
              </a:rPr>
              <a:t>Potential of vertical, south-facing PVs in the farmland regions across Canada</a:t>
            </a:r>
            <a:endParaRPr kumimoji="0" lang="en-CA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39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2204C2-63FA-4911-8FB7-138BAE69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14" y="1766061"/>
            <a:ext cx="5625606" cy="3615564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Social acceptance and support is imperative for proliferation of any technology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Results show that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81.8% </a:t>
            </a:r>
            <a:r>
              <a:rPr lang="en-US" sz="2000" dirty="0">
                <a:latin typeface="+mn-lt"/>
              </a:rPr>
              <a:t>of population would be more likely to support solar development in their community if it is integrated agricultural production</a:t>
            </a:r>
            <a:endParaRPr lang="en-US" sz="2000" b="1" dirty="0">
              <a:solidFill>
                <a:srgbClr val="7030A0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Thus, agrivoltaics appears to be a key ingredient in transforming the energy and agricultural landscape of Canada; moving towards a renewable and sustainable future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7F18EE-3650-6D5C-3002-2800D193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DO AGRIVOTLAICS IMPROVE PUBLIC SUPPORT?	                          	      18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48EFE4-BF75-8BD2-7F75-AEF532C95893}"/>
              </a:ext>
            </a:extLst>
          </p:cNvPr>
          <p:cNvSpPr txBox="1">
            <a:spLocks/>
          </p:cNvSpPr>
          <p:nvPr/>
        </p:nvSpPr>
        <p:spPr>
          <a:xfrm>
            <a:off x="118909" y="928690"/>
            <a:ext cx="11747447" cy="764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Pascaris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, A. S., </a:t>
            </a:r>
            <a:r>
              <a:rPr lang="en-US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Schelly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, C., Rouleau, M., &amp; Pearce, J. M. (2022). Do agrivoltaics improve public support for solar? A survey on perceptions, preferences, and priorities. Green Technology, Resilience, and Sustainability, 2(1), 8. 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  <a:hlinkClick r:id="rId2"/>
              </a:rPr>
              <a:t>https://doi.org/10.1007/s44173-022-00007-x</a:t>
            </a:r>
            <a:endParaRPr lang="en-US" sz="2000" b="1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erson standing in front of a crowd of people&#10;&#10;Description automatically generated">
            <a:extLst>
              <a:ext uri="{FF2B5EF4-FFF2-40B4-BE49-F238E27FC236}">
                <a16:creationId xmlns:a16="http://schemas.microsoft.com/office/drawing/2014/main" id="{B3BD3BA5-7590-7E44-5577-72D312BB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08" y="1803448"/>
            <a:ext cx="5102052" cy="382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7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WHAT IS AGRIVOLTAICS?						             	        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3" y="980515"/>
            <a:ext cx="11771998" cy="4896969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+mn-lt"/>
              </a:rPr>
              <a:t>Agrivoltaics (AV)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– dual use of land for PV and agriculture OR colocation of PV with farmland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11677C-9221-562C-D270-82CB46F79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"/>
          <a:stretch/>
        </p:blipFill>
        <p:spPr>
          <a:xfrm>
            <a:off x="195413" y="2223018"/>
            <a:ext cx="5732907" cy="2200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7F34C4-CF78-EA9E-2C24-C8EFB8673D7D}"/>
              </a:ext>
            </a:extLst>
          </p:cNvPr>
          <p:cNvSpPr txBox="1"/>
          <p:nvPr/>
        </p:nvSpPr>
        <p:spPr>
          <a:xfrm>
            <a:off x="49001" y="4525661"/>
            <a:ext cx="569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baseline="0" dirty="0">
                <a:solidFill>
                  <a:srgbClr val="000000"/>
                </a:solidFill>
              </a:rPr>
              <a:t>Colocation of Photovoltaics (PV) and Agriculture/Farming/Animal Grazing </a:t>
            </a:r>
            <a:endParaRPr lang="en-CA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928A0-ED6A-4EE5-3FE1-61C5F5C3AC2E}"/>
              </a:ext>
            </a:extLst>
          </p:cNvPr>
          <p:cNvSpPr txBox="1"/>
          <p:nvPr/>
        </p:nvSpPr>
        <p:spPr>
          <a:xfrm>
            <a:off x="6277224" y="5065280"/>
            <a:ext cx="5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baseline="0" dirty="0">
                <a:solidFill>
                  <a:srgbClr val="000000"/>
                </a:solidFill>
              </a:rPr>
              <a:t>Agrivoltaics &amp; Benefits</a:t>
            </a:r>
            <a:endParaRPr lang="en-CA" i="1" dirty="0"/>
          </a:p>
        </p:txBody>
      </p:sp>
      <p:pic>
        <p:nvPicPr>
          <p:cNvPr id="12" name="Picture 11" descr="Diagram of solar panels in a desert&#10;&#10;Description automatically generated">
            <a:extLst>
              <a:ext uri="{FF2B5EF4-FFF2-40B4-BE49-F238E27FC236}">
                <a16:creationId xmlns:a16="http://schemas.microsoft.com/office/drawing/2014/main" id="{23EFD852-F047-4EE5-D3C7-918D2B34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21" y="1755930"/>
            <a:ext cx="5883289" cy="3309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5669D8-9D3C-FE33-E940-C36D46F0A07D}"/>
              </a:ext>
            </a:extLst>
          </p:cNvPr>
          <p:cNvSpPr txBox="1"/>
          <p:nvPr/>
        </p:nvSpPr>
        <p:spPr>
          <a:xfrm>
            <a:off x="149115" y="5631263"/>
            <a:ext cx="5110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</a:t>
            </a:r>
            <a:r>
              <a:rPr lang="en-US" sz="1000" i="1" dirty="0">
                <a:hlinkClick r:id="rId4"/>
              </a:rPr>
              <a:t>https://www.linkedin.com/pulse/agrivoltaics-how-solar-panels-changing-agriculture/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099184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FC411E-2F31-F85C-9455-21BD75ED6F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50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569233-8B04-8218-C4B2-E58BDEF03A39}"/>
              </a:ext>
            </a:extLst>
          </p:cNvPr>
          <p:cNvSpPr/>
          <p:nvPr/>
        </p:nvSpPr>
        <p:spPr>
          <a:xfrm>
            <a:off x="-11875" y="2921486"/>
            <a:ext cx="12203875" cy="1015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5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9959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BEST CROP YIELDS FROM THE PAST				       	       	         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C958E-0E4C-8FBA-0AF3-6AC4934E60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807531"/>
              </p:ext>
            </p:extLst>
          </p:nvPr>
        </p:nvGraphicFramePr>
        <p:xfrm>
          <a:off x="263774" y="862099"/>
          <a:ext cx="1166445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744">
                  <a:extLst>
                    <a:ext uri="{9D8B030D-6E8A-4147-A177-3AD203B41FA5}">
                      <a16:colId xmlns:a16="http://schemas.microsoft.com/office/drawing/2014/main" val="2643574137"/>
                    </a:ext>
                  </a:extLst>
                </a:gridCol>
                <a:gridCol w="3821573">
                  <a:extLst>
                    <a:ext uri="{9D8B030D-6E8A-4147-A177-3AD203B41FA5}">
                      <a16:colId xmlns:a16="http://schemas.microsoft.com/office/drawing/2014/main" val="1021222020"/>
                    </a:ext>
                  </a:extLst>
                </a:gridCol>
                <a:gridCol w="4486134">
                  <a:extLst>
                    <a:ext uri="{9D8B030D-6E8A-4147-A177-3AD203B41FA5}">
                      <a16:colId xmlns:a16="http://schemas.microsoft.com/office/drawing/2014/main" val="895795510"/>
                    </a:ext>
                  </a:extLst>
                </a:gridCol>
              </a:tblGrid>
              <a:tr h="270930">
                <a:tc>
                  <a:txBody>
                    <a:bodyPr/>
                    <a:lstStyle/>
                    <a:p>
                      <a:r>
                        <a:rPr lang="en-US" sz="1800" dirty="0"/>
                        <a:t>CROP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YIELD INCREASE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LOCATION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57004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Ichihara City, Japan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3455908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Celeriac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Heggelbach</a:t>
                      </a:r>
                      <a:r>
                        <a:rPr lang="en-US" dirty="0"/>
                        <a:t>, Germany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3058893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Grapes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Piolenc</a:t>
                      </a:r>
                      <a:r>
                        <a:rPr lang="en-US" dirty="0"/>
                        <a:t>, France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6260443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Potato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Heggelbach</a:t>
                      </a:r>
                      <a:r>
                        <a:rPr lang="en-US" dirty="0"/>
                        <a:t>, Germany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4885855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Tomato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Arizona, USA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1783826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Chiltepin Pepper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Arizona, USA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8895482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Apple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impact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Mallemort</a:t>
                      </a:r>
                      <a:r>
                        <a:rPr lang="en-US" dirty="0"/>
                        <a:t>, France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38688708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Jalapeno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impact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Arizona, USA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2207970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Bell Pepper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Massachusetts, USA</a:t>
                      </a:r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2431402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Grapes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impact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Korea and India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4625929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Fava Bean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impact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Spain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4633137"/>
                  </a:ext>
                </a:extLst>
              </a:tr>
              <a:tr h="230796">
                <a:tc>
                  <a:txBody>
                    <a:bodyPr/>
                    <a:lstStyle/>
                    <a:p>
                      <a:r>
                        <a:rPr lang="en-US" dirty="0"/>
                        <a:t>Wheat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Heggelbach</a:t>
                      </a:r>
                      <a:r>
                        <a:rPr lang="en-US" dirty="0"/>
                        <a:t>, Germany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696577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25669D8-9D3C-FE33-E940-C36D46F0A07D}"/>
              </a:ext>
            </a:extLst>
          </p:cNvPr>
          <p:cNvSpPr txBox="1"/>
          <p:nvPr/>
        </p:nvSpPr>
        <p:spPr>
          <a:xfrm>
            <a:off x="247872" y="5643458"/>
            <a:ext cx="9643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Links: </a:t>
            </a:r>
            <a:r>
              <a:rPr lang="en-US" sz="1000" i="1" dirty="0">
                <a:hlinkClick r:id="rId2"/>
              </a:rPr>
              <a:t>https://www.appropedia.org/Dual_use_of_land_for_PV_farms_and_agriculture_literature_review</a:t>
            </a:r>
            <a:r>
              <a:rPr lang="en-US" sz="1000" i="1" dirty="0"/>
              <a:t>; </a:t>
            </a:r>
            <a:r>
              <a:rPr lang="en-US" sz="1000" i="1" dirty="0">
                <a:hlinkClick r:id="rId3"/>
              </a:rPr>
              <a:t>https://www.sciencedirect.com/science/article/pii/B9780323898669000122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45270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APPLICATION OF AGRIVOLTAICS				       			        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1" y="937747"/>
            <a:ext cx="11672333" cy="4939738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+mn-lt"/>
              </a:rPr>
              <a:t>Six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main applications/types of Agrivoltaics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D4FC6-0128-B51B-B0CF-26CBBAD67AC9}"/>
              </a:ext>
            </a:extLst>
          </p:cNvPr>
          <p:cNvSpPr txBox="1"/>
          <p:nvPr/>
        </p:nvSpPr>
        <p:spPr>
          <a:xfrm>
            <a:off x="149115" y="5631263"/>
            <a:ext cx="5557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 Fig.:  </a:t>
            </a:r>
            <a:r>
              <a:rPr lang="en-US" sz="1000" i="1" dirty="0">
                <a:hlinkClick r:id="rId2"/>
              </a:rPr>
              <a:t>https://www.researchgate.net/figure/Three-basic-forms-of-agrivoltaics-8_fig1_371043340</a:t>
            </a:r>
            <a:endParaRPr lang="en-US" sz="1000" i="1" dirty="0"/>
          </a:p>
        </p:txBody>
      </p:sp>
      <p:pic>
        <p:nvPicPr>
          <p:cNvPr id="6" name="Picture 5" descr="Diagram of solar panels&#10;&#10;Description automatically generated">
            <a:extLst>
              <a:ext uri="{FF2B5EF4-FFF2-40B4-BE49-F238E27FC236}">
                <a16:creationId xmlns:a16="http://schemas.microsoft.com/office/drawing/2014/main" id="{A618D6AF-755B-9A82-56B2-C12A32823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1" y="1334542"/>
            <a:ext cx="7139165" cy="42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2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IMPLEMENTATION STRATEGIES FOR AGRIVOLTAICS	      		        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3" y="980515"/>
            <a:ext cx="11524810" cy="4896969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There are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three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main system designs for Agrivoltaics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F34C4-CF78-EA9E-2C24-C8EFB8673D7D}"/>
              </a:ext>
            </a:extLst>
          </p:cNvPr>
          <p:cNvSpPr txBox="1"/>
          <p:nvPr/>
        </p:nvSpPr>
        <p:spPr>
          <a:xfrm>
            <a:off x="828846" y="4931264"/>
            <a:ext cx="259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Stilt Mounted Agrivoltaics</a:t>
            </a:r>
            <a:endParaRPr lang="en-CA" i="1" dirty="0"/>
          </a:p>
        </p:txBody>
      </p:sp>
      <p:pic>
        <p:nvPicPr>
          <p:cNvPr id="6" name="Picture 5" descr="A solar panels in a greenhouse&#10;&#10;Description automatically generated">
            <a:extLst>
              <a:ext uri="{FF2B5EF4-FFF2-40B4-BE49-F238E27FC236}">
                <a16:creationId xmlns:a16="http://schemas.microsoft.com/office/drawing/2014/main" id="{7BFAC283-0A85-7C8E-D92D-32B13F6EC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r="13713"/>
          <a:stretch/>
        </p:blipFill>
        <p:spPr>
          <a:xfrm>
            <a:off x="349856" y="1672672"/>
            <a:ext cx="3816627" cy="3200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497251-E477-6CA3-176C-80CF25FA72F4}"/>
              </a:ext>
            </a:extLst>
          </p:cNvPr>
          <p:cNvSpPr txBox="1"/>
          <p:nvPr/>
        </p:nvSpPr>
        <p:spPr>
          <a:xfrm>
            <a:off x="195413" y="5477374"/>
            <a:ext cx="580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</a:t>
            </a:r>
            <a:r>
              <a:rPr lang="en-US" sz="1000" i="1" dirty="0">
                <a:hlinkClick r:id="rId3"/>
              </a:rPr>
              <a:t>https://www.voestalpine.com/sadef/en/Markets/Solar/AgriVoltaics</a:t>
            </a:r>
            <a:endParaRPr lang="en-US" sz="1000" i="1" dirty="0"/>
          </a:p>
          <a:p>
            <a:r>
              <a:rPr lang="en-US" sz="1000" i="1" dirty="0"/>
              <a:t>Source: </a:t>
            </a:r>
            <a:r>
              <a:rPr lang="en-US" sz="1000" i="1" dirty="0">
                <a:hlinkClick r:id="rId4"/>
              </a:rPr>
              <a:t>https://www.crtsgroup.com/en/engineering_talks/photovoltaic-greenhouses-smart-use-of-the-land/</a:t>
            </a:r>
            <a:endParaRPr lang="en-US" sz="1000" i="1" dirty="0"/>
          </a:p>
        </p:txBody>
      </p:sp>
      <p:pic>
        <p:nvPicPr>
          <p:cNvPr id="9" name="Picture 8" descr="A field of grass with solar panels&#10;&#10;Description automatically generated">
            <a:extLst>
              <a:ext uri="{FF2B5EF4-FFF2-40B4-BE49-F238E27FC236}">
                <a16:creationId xmlns:a16="http://schemas.microsoft.com/office/drawing/2014/main" id="{B872E5D9-3D44-A19F-2460-F3E06C971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26" y="2169614"/>
            <a:ext cx="3922385" cy="22063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82D66-7B12-E8F0-A4D4-5D6B0DD00C38}"/>
              </a:ext>
            </a:extLst>
          </p:cNvPr>
          <p:cNvSpPr txBox="1"/>
          <p:nvPr/>
        </p:nvSpPr>
        <p:spPr>
          <a:xfrm>
            <a:off x="4682251" y="4407744"/>
            <a:ext cx="304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Between the Rows Agrivoltaics</a:t>
            </a:r>
            <a:endParaRPr lang="en-CA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648B55-4CE2-A5FE-CCAF-6A7767885A56}"/>
              </a:ext>
            </a:extLst>
          </p:cNvPr>
          <p:cNvSpPr txBox="1"/>
          <p:nvPr/>
        </p:nvSpPr>
        <p:spPr>
          <a:xfrm>
            <a:off x="8963229" y="4688233"/>
            <a:ext cx="235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Agrivoltaic Greenhouse</a:t>
            </a:r>
            <a:endParaRPr lang="en-CA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74EADA-3BD3-36C1-9FB3-00A6994C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566" y="1990497"/>
            <a:ext cx="34671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98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LIFE CYCLE ANALYSIS – SHEEP AGRIOVLTAICS IN USA	      		        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2" y="909391"/>
            <a:ext cx="11739496" cy="4968094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Handler, R., &amp; Pearce, J. M. (2022). Greener sheep: Life cycle analysis of integrated sheep agrivoltaic systems. Cleaner Energy Systems, 3, 100036.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https://doi.org/10.1016/j.cles.2022.100036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CO₂ emissions and ecotoxicity quantified for sheep-based agrivoltaic system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Integrated production results in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3.9%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less emissions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0.5%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less energy demand</a:t>
            </a:r>
          </a:p>
        </p:txBody>
      </p:sp>
      <p:pic>
        <p:nvPicPr>
          <p:cNvPr id="5" name="Picture 4" descr="A graph of energy consumption&#10;&#10;Description automatically generated with medium confidence">
            <a:extLst>
              <a:ext uri="{FF2B5EF4-FFF2-40B4-BE49-F238E27FC236}">
                <a16:creationId xmlns:a16="http://schemas.microsoft.com/office/drawing/2014/main" id="{C048259F-CF3D-9CB1-26D8-AC9BCAC6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8" y="2622133"/>
            <a:ext cx="4784450" cy="2807322"/>
          </a:xfrm>
          <a:prstGeom prst="rect">
            <a:avLst/>
          </a:prstGeom>
        </p:spPr>
      </p:pic>
      <p:pic>
        <p:nvPicPr>
          <p:cNvPr id="7" name="Picture 6" descr="A group of sheep grazing in a field&#10;&#10;Description automatically generated">
            <a:extLst>
              <a:ext uri="{FF2B5EF4-FFF2-40B4-BE49-F238E27FC236}">
                <a16:creationId xmlns:a16="http://schemas.microsoft.com/office/drawing/2014/main" id="{20E99D45-44C1-3EF3-D409-48FD69D30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/>
          <a:stretch/>
        </p:blipFill>
        <p:spPr>
          <a:xfrm>
            <a:off x="7244774" y="2689095"/>
            <a:ext cx="3791028" cy="2673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2008278" y="5468804"/>
            <a:ext cx="342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Comparison of different strategies 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8686196" y="5468804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Sheep grazing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495094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AGRIVOLTAICS IN INDIA – TURMERIC GROWTH 		      		        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70" y="819681"/>
            <a:ext cx="11755229" cy="4896969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Giri, N. C., &amp; Mohanty, R. C. (2022). Agrivoltaic system: Experimental analysis for enhancing land productivity and revenue of farmers. Energy for Sustainable Development, 70, 54–61.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https://doi.org/10.1016/j.esd.2022.07.003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0.675 </a:t>
            </a:r>
            <a:r>
              <a:rPr lang="en-US" sz="2000" dirty="0" err="1">
                <a:solidFill>
                  <a:srgbClr val="202122"/>
                </a:solidFill>
                <a:latin typeface="+mn-lt"/>
              </a:rPr>
              <a:t>kWp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AVS at CUTM, Odisha – Land Equivalent Ratio and Pay Back Period are obtained as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1.73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9.49 years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The temperature level is decreased by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1-1.5°C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Control production: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18.5 kg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; AV production: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16 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2164688" y="5642323"/>
            <a:ext cx="206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Experimental Set-up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8318961" y="5642792"/>
            <a:ext cx="10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Turmeric</a:t>
            </a:r>
            <a:endParaRPr lang="en-CA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B8D83-B58A-F50D-001C-5D53FDBC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06" y="3316213"/>
            <a:ext cx="3729331" cy="2326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11732-F9EF-A584-6E65-B939DB5C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992" y="2218413"/>
            <a:ext cx="2567932" cy="34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TRANSFORMING BARREN LAND THROUGH AGRIVOLTAICS IN CHINA   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2" y="862482"/>
            <a:ext cx="11795155" cy="4896969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202122"/>
                </a:solidFill>
                <a:latin typeface="+mn-lt"/>
              </a:rPr>
              <a:t>Xiao, Y., Zhang, H., Pan, S., Wang, Q., He, J., &amp; Jia, X. (2022). An agrivoltaic park enhancing ecological, economic and social benefits on degraded land in Jiangshan, China. AIP Conference Proceedings, 2635(1), 020002.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https://doi.org/10.1063/5.0106454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Vegetation cover over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90%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from 1%, thus mitigating soil erosion and increasing soil fertility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Saving of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1.63 million </a:t>
            </a:r>
            <a:r>
              <a:rPr lang="en-US" sz="2000" b="1" dirty="0" err="1">
                <a:solidFill>
                  <a:srgbClr val="7030A0"/>
                </a:solidFill>
                <a:latin typeface="+mn-lt"/>
              </a:rPr>
              <a:t>tonnes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 (MT)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of coal, an emission reduction of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4.53 MT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of CO</a:t>
            </a:r>
            <a:r>
              <a:rPr lang="en-US" sz="2000" baseline="-25000" dirty="0">
                <a:solidFill>
                  <a:srgbClr val="202122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,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140,000 T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of SO</a:t>
            </a:r>
            <a:r>
              <a:rPr lang="en-US" sz="2000" baseline="-25000" dirty="0">
                <a:solidFill>
                  <a:srgbClr val="202122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70,000 T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of </a:t>
            </a:r>
            <a:r>
              <a:rPr lang="en-US" sz="2000" dirty="0" err="1">
                <a:solidFill>
                  <a:srgbClr val="202122"/>
                </a:solidFill>
                <a:latin typeface="+mn-lt"/>
              </a:rPr>
              <a:t>N</a:t>
            </a:r>
            <a:r>
              <a:rPr lang="en-US" sz="2000" baseline="-25000" dirty="0" err="1">
                <a:solidFill>
                  <a:srgbClr val="202122"/>
                </a:solidFill>
                <a:latin typeface="+mn-lt"/>
              </a:rPr>
              <a:t>x</a:t>
            </a:r>
            <a:r>
              <a:rPr lang="en-US" sz="2000" dirty="0" err="1">
                <a:solidFill>
                  <a:srgbClr val="202122"/>
                </a:solidFill>
                <a:latin typeface="+mn-lt"/>
              </a:rPr>
              <a:t>O</a:t>
            </a:r>
            <a:r>
              <a:rPr lang="en-US" sz="2000" baseline="-25000" dirty="0" err="1">
                <a:solidFill>
                  <a:srgbClr val="202122"/>
                </a:solidFill>
                <a:latin typeface="+mn-lt"/>
              </a:rPr>
              <a:t>y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, a reduction of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1.25 MT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of carbon dust emissions and a water saving of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9.12 MT</a:t>
            </a:r>
            <a:endParaRPr lang="en-US" sz="2000" dirty="0">
              <a:solidFill>
                <a:srgbClr val="202122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+mn-lt"/>
              </a:rPr>
              <a:t>120 </a:t>
            </a:r>
            <a:r>
              <a:rPr lang="en-US" sz="2000" dirty="0">
                <a:latin typeface="+mn-lt"/>
              </a:rPr>
              <a:t>to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 150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job opportunities,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1,000 </a:t>
            </a:r>
            <a:r>
              <a:rPr lang="en-US" sz="2000" dirty="0">
                <a:latin typeface="+mn-lt"/>
              </a:rPr>
              <a:t>farmers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increase their income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3156976" y="5639454"/>
            <a:ext cx="109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Before AV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7890901" y="5697130"/>
            <a:ext cx="95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After AV</a:t>
            </a:r>
            <a:endParaRPr lang="en-CA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34793-0CE2-3E6F-7420-2EF8C4556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08" y="3636156"/>
            <a:ext cx="3037191" cy="2011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22C2C7-FD65-497A-81AD-BFD6AD5DC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54" y="3619562"/>
            <a:ext cx="3885256" cy="20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1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72F9-60E0-4EC2-9953-28EA087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060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AGRIVOLTAICS IN BELGIUM – SUGAR BEETS EXPERIMENT          	        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CAC9-7C12-4841-8C90-F3D63682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44" y="817408"/>
            <a:ext cx="11715642" cy="85432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Willockx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B.,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Lavaert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C., &amp; </a:t>
            </a:r>
            <a:r>
              <a:rPr lang="en-US" sz="2000" b="1" dirty="0" err="1">
                <a:solidFill>
                  <a:srgbClr val="202122"/>
                </a:solidFill>
                <a:latin typeface="+mn-lt"/>
              </a:rPr>
              <a:t>Cappelle</a:t>
            </a:r>
            <a:r>
              <a:rPr lang="en-US" sz="2000" b="1" dirty="0">
                <a:solidFill>
                  <a:srgbClr val="202122"/>
                </a:solidFill>
                <a:latin typeface="+mn-lt"/>
              </a:rPr>
              <a:t>, J. (2023). Performance evaluation of vertical bifacial and single-axis tracked agrivoltaic systems on arable land. Renewable Energy, 217, 119181. </a:t>
            </a:r>
            <a:r>
              <a:rPr lang="en-US" sz="2000" b="1" dirty="0">
                <a:solidFill>
                  <a:srgbClr val="202122"/>
                </a:solidFill>
                <a:latin typeface="+mn-lt"/>
                <a:hlinkClick r:id="rId2"/>
              </a:rPr>
              <a:t>https://doi.org/10.1016/j.renene.2023.119181</a:t>
            </a:r>
            <a:endParaRPr lang="en-US" sz="2000" b="1" dirty="0">
              <a:solidFill>
                <a:srgbClr val="20212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4D394-9A07-E397-F12D-A49DEE2017CB}"/>
              </a:ext>
            </a:extLst>
          </p:cNvPr>
          <p:cNvSpPr txBox="1"/>
          <p:nvPr/>
        </p:nvSpPr>
        <p:spPr>
          <a:xfrm>
            <a:off x="2125963" y="5747508"/>
            <a:ext cx="157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Agrivoltaic Site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BD38-078B-F43A-7F7F-77927CB1D9C6}"/>
              </a:ext>
            </a:extLst>
          </p:cNvPr>
          <p:cNvSpPr txBox="1"/>
          <p:nvPr/>
        </p:nvSpPr>
        <p:spPr>
          <a:xfrm>
            <a:off x="7632950" y="5747508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Comparative Analysis</a:t>
            </a:r>
            <a:endParaRPr lang="en-CA" i="1" dirty="0"/>
          </a:p>
        </p:txBody>
      </p:sp>
      <p:pic>
        <p:nvPicPr>
          <p:cNvPr id="6" name="Picture 5" descr="A comparison of different colored bars&#10;&#10;Description automatically generated">
            <a:extLst>
              <a:ext uri="{FF2B5EF4-FFF2-40B4-BE49-F238E27FC236}">
                <a16:creationId xmlns:a16="http://schemas.microsoft.com/office/drawing/2014/main" id="{476071FB-764D-84E7-7829-8D2D30CC5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85" y="1634248"/>
            <a:ext cx="6691607" cy="40221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106C86-7929-4831-3995-2E7A0086BE95}"/>
              </a:ext>
            </a:extLst>
          </p:cNvPr>
          <p:cNvSpPr txBox="1">
            <a:spLocks/>
          </p:cNvSpPr>
          <p:nvPr/>
        </p:nvSpPr>
        <p:spPr>
          <a:xfrm>
            <a:off x="171207" y="1715960"/>
            <a:ext cx="5056942" cy="202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Reduction of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26%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for full solar tracking,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20%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for the vertical setup,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15%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for the smart tracking configuration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2122"/>
                </a:solidFill>
                <a:latin typeface="+mn-lt"/>
              </a:rPr>
              <a:t>The total biomass reduction was observed to be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17%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in the vertical setup and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12%</a:t>
            </a:r>
            <a:r>
              <a:rPr lang="en-US" sz="2000" dirty="0">
                <a:solidFill>
                  <a:srgbClr val="202122"/>
                </a:solidFill>
                <a:latin typeface="+mn-lt"/>
              </a:rPr>
              <a:t> in the smart tracking setup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13AAA1-120C-01E4-6A7C-3F41C5EA3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82" y="3611242"/>
            <a:ext cx="3142467" cy="19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87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1906</Words>
  <Application>Microsoft Office PowerPoint</Application>
  <PresentationFormat>Widescreen</PresentationFormat>
  <Paragraphs>211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Office Theme</vt:lpstr>
      <vt:lpstr>PowerPoint Presentation</vt:lpstr>
      <vt:lpstr>WHAT IS AGRIVOLTAICS?                             1</vt:lpstr>
      <vt:lpstr>BEST CROP YIELDS FROM THE PAST                             2</vt:lpstr>
      <vt:lpstr>APPLICATION OF AGRIVOLTAICS                       3</vt:lpstr>
      <vt:lpstr>IMPLEMENTATION STRATEGIES FOR AGRIVOLTAICS                  4</vt:lpstr>
      <vt:lpstr>LIFE CYCLE ANALYSIS – SHEEP AGRIOVLTAICS IN USA                  5</vt:lpstr>
      <vt:lpstr>AGRIVOLTAICS IN INDIA – TURMERIC GROWTH                    6</vt:lpstr>
      <vt:lpstr>TRANSFORMING BARREN LAND THROUGH AGRIVOLTAICS IN CHINA    7</vt:lpstr>
      <vt:lpstr>AGRIVOLTAICS IN BELGIUM – SUGAR BEETS EXPERIMENT                    8</vt:lpstr>
      <vt:lpstr>SOYBEAN AGRIVOLTAICS IN ITALY                        9</vt:lpstr>
      <vt:lpstr>ASSESSING WATER CONSUMPTION IN AN AGRIVOLTAICS SETUP IN CHINA           10</vt:lpstr>
      <vt:lpstr>MAIZE AGRIVOLTAICS IN USA                    11</vt:lpstr>
      <vt:lpstr>U.S. AGRIVOLTAICS MAP SUMMARY: NUMBER OF SITES              12</vt:lpstr>
      <vt:lpstr>AGRIVOLTAICS IN CANADA – SPECIALIZED RACKING               13</vt:lpstr>
      <vt:lpstr>AGRIVOLTAICS IN OKANAGAN, BRITISH COLUMBIA                   14</vt:lpstr>
      <vt:lpstr>AGRIVOLTAICS IN ALBERTA – POLICY  &amp; LEGISLATION             15</vt:lpstr>
      <vt:lpstr>AGRIVOLTAICS IN SASKATCHEWAN                 16</vt:lpstr>
      <vt:lpstr>THE 4% SOLUTION FOR CANADA                       17</vt:lpstr>
      <vt:lpstr>DO AGRIVOTLAICS IMPROVE PUBLIC SUPPORT?                                  18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Pearce</dc:creator>
  <cp:lastModifiedBy>Uzair Jamil</cp:lastModifiedBy>
  <cp:revision>64</cp:revision>
  <dcterms:created xsi:type="dcterms:W3CDTF">2022-11-24T14:58:38Z</dcterms:created>
  <dcterms:modified xsi:type="dcterms:W3CDTF">2023-12-07T18:52:45Z</dcterms:modified>
</cp:coreProperties>
</file>