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60" r:id="rId6"/>
    <p:sldId id="277" r:id="rId7"/>
    <p:sldId id="278" r:id="rId8"/>
    <p:sldId id="262" r:id="rId9"/>
    <p:sldId id="280" r:id="rId10"/>
    <p:sldId id="279" r:id="rId11"/>
    <p:sldId id="276" r:id="rId12"/>
    <p:sldId id="263"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408C69-72EA-6F56-3289-69BCB6429747}" name="Côté, Alexandre" initials="CA" userId="S::alexandre.cote@nrcan-rncan.gc.ca::50a9ea51-398a-4706-90b8-fc7f23f796f9" providerId="AD"/>
  <p188:author id="{AC2EF2DC-3619-78C4-E122-A793BA104308}" name="Pelland, Sophie" initials="PS" userId="S::sophie.pelland@NRCan-RNCan.gc.ca::b276967e-cb2b-43da-a366-43b6e488c6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deboncoeur, Marie-Claude" initials="VM" lastIdx="1" clrIdx="0">
    <p:extLst>
      <p:ext uri="{19B8F6BF-5375-455C-9EA6-DF929625EA0E}">
        <p15:presenceInfo xmlns:p15="http://schemas.microsoft.com/office/powerpoint/2012/main" userId="S-1-5-21-66081788-462978661-1268862865-222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E7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07D4E-D7CB-3042-63A3-F57B123C3971}" v="2" dt="2022-12-02T23:00:26.473"/>
    <p1510:client id="{D075F135-D797-CD42-B71E-8366E42A9FE4}" v="19" dt="2022-12-02T22:47:46.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82567" autoAdjust="0"/>
  </p:normalViewPr>
  <p:slideViewPr>
    <p:cSldViewPr snapToGrid="0" showGuides="1">
      <p:cViewPr varScale="1">
        <p:scale>
          <a:sx n="72" d="100"/>
          <a:sy n="72" d="100"/>
        </p:scale>
        <p:origin x="1320" y="53"/>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gs" Target="tags/tag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dus-Jeursen, Christopher" userId="S::christopher.baldus-jeursen@nrcan-rncan.gc.ca::39d6529d-0d27-446c-96ac-160f6ee29220" providerId="AD" clId="Web-{10C07D4E-D7CB-3042-63A3-F57B123C3971}"/>
    <pc:docChg chg="modSld">
      <pc:chgData name="Baldus-Jeursen, Christopher" userId="S::christopher.baldus-jeursen@nrcan-rncan.gc.ca::39d6529d-0d27-446c-96ac-160f6ee29220" providerId="AD" clId="Web-{10C07D4E-D7CB-3042-63A3-F57B123C3971}" dt="2022-12-02T23:00:26.473" v="1" actId="20577"/>
      <pc:docMkLst>
        <pc:docMk/>
      </pc:docMkLst>
      <pc:sldChg chg="modSp">
        <pc:chgData name="Baldus-Jeursen, Christopher" userId="S::christopher.baldus-jeursen@nrcan-rncan.gc.ca::39d6529d-0d27-446c-96ac-160f6ee29220" providerId="AD" clId="Web-{10C07D4E-D7CB-3042-63A3-F57B123C3971}" dt="2022-12-02T23:00:26.473" v="1" actId="20577"/>
        <pc:sldMkLst>
          <pc:docMk/>
          <pc:sldMk cId="151866934" sldId="260"/>
        </pc:sldMkLst>
        <pc:spChg chg="mod">
          <ac:chgData name="Baldus-Jeursen, Christopher" userId="S::christopher.baldus-jeursen@nrcan-rncan.gc.ca::39d6529d-0d27-446c-96ac-160f6ee29220" providerId="AD" clId="Web-{10C07D4E-D7CB-3042-63A3-F57B123C3971}" dt="2022-12-02T23:00:26.473" v="1" actId="20577"/>
          <ac:spMkLst>
            <pc:docMk/>
            <pc:sldMk cId="151866934" sldId="260"/>
            <ac:spMk id="2" creationId="{00000000-0000-0000-0000-000000000000}"/>
          </ac:spMkLst>
        </pc:spChg>
      </pc:sldChg>
    </pc:docChg>
  </pc:docChgLst>
  <pc:docChgLst>
    <pc:chgData name="Baldus-Jeursen, Christopher" userId="S::christopher.baldus-jeursen@nrcan-rncan.gc.ca::39d6529d-0d27-446c-96ac-160f6ee29220" providerId="AD" clId="Web-{D075F135-D797-CD42-B71E-8366E42A9FE4}"/>
    <pc:docChg chg="">
      <pc:chgData name="Baldus-Jeursen, Christopher" userId="S::christopher.baldus-jeursen@nrcan-rncan.gc.ca::39d6529d-0d27-446c-96ac-160f6ee29220" providerId="AD" clId="Web-{D075F135-D797-CD42-B71E-8366E42A9FE4}" dt="2022-12-02T22:47:46.592" v="18"/>
      <pc:docMkLst>
        <pc:docMk/>
      </pc:docMkLst>
      <pc:sldChg chg="delCm">
        <pc:chgData name="Baldus-Jeursen, Christopher" userId="S::christopher.baldus-jeursen@nrcan-rncan.gc.ca::39d6529d-0d27-446c-96ac-160f6ee29220" providerId="AD" clId="Web-{D075F135-D797-CD42-B71E-8366E42A9FE4}" dt="2022-12-02T22:42:35.133" v="2"/>
        <pc:sldMkLst>
          <pc:docMk/>
          <pc:sldMk cId="151866934" sldId="260"/>
        </pc:sldMkLst>
      </pc:sldChg>
      <pc:sldChg chg="delCm">
        <pc:chgData name="Baldus-Jeursen, Christopher" userId="S::christopher.baldus-jeursen@nrcan-rncan.gc.ca::39d6529d-0d27-446c-96ac-160f6ee29220" providerId="AD" clId="Web-{D075F135-D797-CD42-B71E-8366E42A9FE4}" dt="2022-12-02T22:47:38.310" v="16"/>
        <pc:sldMkLst>
          <pc:docMk/>
          <pc:sldMk cId="2353978684" sldId="262"/>
        </pc:sldMkLst>
      </pc:sldChg>
      <pc:sldChg chg="delCm">
        <pc:chgData name="Baldus-Jeursen, Christopher" userId="S::christopher.baldus-jeursen@nrcan-rncan.gc.ca::39d6529d-0d27-446c-96ac-160f6ee29220" providerId="AD" clId="Web-{D075F135-D797-CD42-B71E-8366E42A9FE4}" dt="2022-12-02T22:47:46.592" v="18"/>
        <pc:sldMkLst>
          <pc:docMk/>
          <pc:sldMk cId="3309092029" sldId="266"/>
        </pc:sldMkLst>
      </pc:sldChg>
      <pc:sldChg chg="delCm">
        <pc:chgData name="Baldus-Jeursen, Christopher" userId="S::christopher.baldus-jeursen@nrcan-rncan.gc.ca::39d6529d-0d27-446c-96ac-160f6ee29220" providerId="AD" clId="Web-{D075F135-D797-CD42-B71E-8366E42A9FE4}" dt="2022-12-02T22:43:13.118" v="8"/>
        <pc:sldMkLst>
          <pc:docMk/>
          <pc:sldMk cId="111192656" sldId="267"/>
        </pc:sldMkLst>
      </pc:sldChg>
      <pc:sldChg chg="delCm">
        <pc:chgData name="Baldus-Jeursen, Christopher" userId="S::christopher.baldus-jeursen@nrcan-rncan.gc.ca::39d6529d-0d27-446c-96ac-160f6ee29220" providerId="AD" clId="Web-{D075F135-D797-CD42-B71E-8366E42A9FE4}" dt="2022-12-02T22:43:25.134" v="10"/>
        <pc:sldMkLst>
          <pc:docMk/>
          <pc:sldMk cId="2628049778" sldId="271"/>
        </pc:sldMkLst>
      </pc:sldChg>
      <pc:sldChg chg="delCm">
        <pc:chgData name="Baldus-Jeursen, Christopher" userId="S::christopher.baldus-jeursen@nrcan-rncan.gc.ca::39d6529d-0d27-446c-96ac-160f6ee29220" providerId="AD" clId="Web-{D075F135-D797-CD42-B71E-8366E42A9FE4}" dt="2022-12-02T22:43:38.478" v="13"/>
        <pc:sldMkLst>
          <pc:docMk/>
          <pc:sldMk cId="3131348594" sldId="272"/>
        </pc:sldMkLst>
      </pc:sldChg>
      <pc:sldChg chg="delCm">
        <pc:chgData name="Baldus-Jeursen, Christopher" userId="S::christopher.baldus-jeursen@nrcan-rncan.gc.ca::39d6529d-0d27-446c-96ac-160f6ee29220" providerId="AD" clId="Web-{D075F135-D797-CD42-B71E-8366E42A9FE4}" dt="2022-12-02T22:43:44.197" v="14"/>
        <pc:sldMkLst>
          <pc:docMk/>
          <pc:sldMk cId="393566991" sldId="273"/>
        </pc:sldMkLst>
      </pc:sldChg>
      <pc:sldChg chg="delCm">
        <pc:chgData name="Baldus-Jeursen, Christopher" userId="S::christopher.baldus-jeursen@nrcan-rncan.gc.ca::39d6529d-0d27-446c-96ac-160f6ee29220" providerId="AD" clId="Web-{D075F135-D797-CD42-B71E-8366E42A9FE4}" dt="2022-12-02T22:43:34.275" v="12"/>
        <pc:sldMkLst>
          <pc:docMk/>
          <pc:sldMk cId="2893303089" sldId="274"/>
        </pc:sldMkLst>
      </pc:sldChg>
      <pc:sldChg chg="delCm">
        <pc:chgData name="Baldus-Jeursen, Christopher" userId="S::christopher.baldus-jeursen@nrcan-rncan.gc.ca::39d6529d-0d27-446c-96ac-160f6ee29220" providerId="AD" clId="Web-{D075F135-D797-CD42-B71E-8366E42A9FE4}" dt="2022-12-02T22:43:03.852" v="7"/>
        <pc:sldMkLst>
          <pc:docMk/>
          <pc:sldMk cId="1711316478"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71E6F-AF84-4948-9530-F9F7C4F07BA4}" type="datetimeFigureOut">
              <a:rPr lang="en-CA" smtClean="0"/>
              <a:t>2023-12-08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C51DD-94C9-4273-A2DE-CC7C285295BD}" type="slidenum">
              <a:rPr lang="en-CA" smtClean="0"/>
              <a:t>‹#›</a:t>
            </a:fld>
            <a:endParaRPr lang="en-CA"/>
          </a:p>
        </p:txBody>
      </p:sp>
    </p:spTree>
    <p:extLst>
      <p:ext uri="{BB962C8B-B14F-4D97-AF65-F5344CB8AC3E}">
        <p14:creationId xmlns:p14="http://schemas.microsoft.com/office/powerpoint/2010/main" val="3716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AC51DD-94C9-4273-A2DE-CC7C285295BD}" type="slidenum">
              <a:rPr lang="en-CA" smtClean="0"/>
              <a:t>1</a:t>
            </a:fld>
            <a:endParaRPr lang="en-CA"/>
          </a:p>
        </p:txBody>
      </p:sp>
    </p:spTree>
    <p:extLst>
      <p:ext uri="{BB962C8B-B14F-4D97-AF65-F5344CB8AC3E}">
        <p14:creationId xmlns:p14="http://schemas.microsoft.com/office/powerpoint/2010/main" val="265843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Canmet Varennes is primarily a research and deployment centre. We do not shape policy, but we provide data to those who do. We do not provide funding for projects. </a:t>
            </a:r>
            <a:endParaRPr lang="en-CA" dirty="0"/>
          </a:p>
        </p:txBody>
      </p:sp>
      <p:sp>
        <p:nvSpPr>
          <p:cNvPr id="4" name="Slide Number Placeholder 3"/>
          <p:cNvSpPr>
            <a:spLocks noGrp="1"/>
          </p:cNvSpPr>
          <p:nvPr>
            <p:ph type="sldNum" sz="quarter" idx="10"/>
          </p:nvPr>
        </p:nvSpPr>
        <p:spPr/>
        <p:txBody>
          <a:bodyPr/>
          <a:lstStyle/>
          <a:p>
            <a:fld id="{83AC51DD-94C9-4273-A2DE-CC7C285295BD}" type="slidenum">
              <a:rPr lang="en-CA" smtClean="0"/>
              <a:t>2</a:t>
            </a:fld>
            <a:endParaRPr lang="en-CA"/>
          </a:p>
        </p:txBody>
      </p:sp>
    </p:spTree>
    <p:extLst>
      <p:ext uri="{BB962C8B-B14F-4D97-AF65-F5344CB8AC3E}">
        <p14:creationId xmlns:p14="http://schemas.microsoft.com/office/powerpoint/2010/main" val="158004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Renewable and Electrical Energy Division: mandate deals with inter-provincial electricity trades and Canada-US electricity trades. They also manage renewable energy deployment programs for utility-scale solutions, whereas OERD funds private demonstration projects and federal R&amp;D related to energy.</a:t>
            </a:r>
          </a:p>
          <a:p>
            <a:endParaRPr lang="en-US" dirty="0"/>
          </a:p>
          <a:p>
            <a:r>
              <a:rPr lang="en-US" b="0" i="0" dirty="0">
                <a:solidFill>
                  <a:srgbClr val="333333"/>
                </a:solidFill>
                <a:effectLst/>
                <a:latin typeface="Noto Sans" panose="020B0502040504020204" pitchFamily="34" charset="0"/>
              </a:rPr>
              <a:t>The Energy Innovation Program’s Smart Grid call for proposals will provide support to the key technology, market, and regulatory innovations that address barriers to scale pilot projects into grid-wide deployments. The intended results include significant impacts to enhancing grid reliability, resiliency, and flexibility; energy affordability; enabling greenhouse gas (GHG) emission reductions; and making market conditions more </a:t>
            </a:r>
            <a:r>
              <a:rPr lang="en-US" b="0" i="0" dirty="0" err="1">
                <a:solidFill>
                  <a:srgbClr val="333333"/>
                </a:solidFill>
                <a:effectLst/>
                <a:latin typeface="Noto Sans" panose="020B0502040504020204" pitchFamily="34" charset="0"/>
              </a:rPr>
              <a:t>favourable</a:t>
            </a:r>
            <a:r>
              <a:rPr lang="en-US" b="0" i="0" dirty="0">
                <a:solidFill>
                  <a:srgbClr val="333333"/>
                </a:solidFill>
                <a:effectLst/>
                <a:latin typeface="Noto Sans" panose="020B0502040504020204" pitchFamily="34" charset="0"/>
              </a:rPr>
              <a:t> to scaling successful innovation</a:t>
            </a:r>
            <a:endParaRPr lang="en-CA" dirty="0"/>
          </a:p>
        </p:txBody>
      </p:sp>
      <p:sp>
        <p:nvSpPr>
          <p:cNvPr id="4" name="Slide Number Placeholder 3"/>
          <p:cNvSpPr>
            <a:spLocks noGrp="1"/>
          </p:cNvSpPr>
          <p:nvPr>
            <p:ph type="sldNum" sz="quarter" idx="10"/>
          </p:nvPr>
        </p:nvSpPr>
        <p:spPr/>
        <p:txBody>
          <a:bodyPr/>
          <a:lstStyle/>
          <a:p>
            <a:fld id="{83AC51DD-94C9-4273-A2DE-CC7C285295BD}" type="slidenum">
              <a:rPr lang="en-CA" smtClean="0"/>
              <a:t>4</a:t>
            </a:fld>
            <a:endParaRPr lang="en-CA"/>
          </a:p>
        </p:txBody>
      </p:sp>
    </p:spTree>
    <p:extLst>
      <p:ext uri="{BB962C8B-B14F-4D97-AF65-F5344CB8AC3E}">
        <p14:creationId xmlns:p14="http://schemas.microsoft.com/office/powerpoint/2010/main" val="178405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3AC51DD-94C9-4273-A2DE-CC7C285295BD}" type="slidenum">
              <a:rPr lang="en-CA" smtClean="0"/>
              <a:t>5</a:t>
            </a:fld>
            <a:endParaRPr lang="en-CA"/>
          </a:p>
        </p:txBody>
      </p:sp>
    </p:spTree>
    <p:extLst>
      <p:ext uri="{BB962C8B-B14F-4D97-AF65-F5344CB8AC3E}">
        <p14:creationId xmlns:p14="http://schemas.microsoft.com/office/powerpoint/2010/main" val="150197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3AC51DD-94C9-4273-A2DE-CC7C285295BD}" type="slidenum">
              <a:rPr lang="en-CA" smtClean="0"/>
              <a:t>6</a:t>
            </a:fld>
            <a:endParaRPr lang="en-CA"/>
          </a:p>
        </p:txBody>
      </p:sp>
    </p:spTree>
    <p:extLst>
      <p:ext uri="{BB962C8B-B14F-4D97-AF65-F5344CB8AC3E}">
        <p14:creationId xmlns:p14="http://schemas.microsoft.com/office/powerpoint/2010/main" val="96331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529005"/>
            <a:ext cx="6604986" cy="1245755"/>
          </a:xfrm>
          <a:solidFill>
            <a:schemeClr val="tx1">
              <a:alpha val="54000"/>
            </a:schemeClr>
          </a:solidFill>
        </p:spPr>
        <p:txBody>
          <a:bodyPr anchor="b">
            <a:normAutofit/>
          </a:bodyPr>
          <a:lstStyle>
            <a:lvl1pPr algn="ctr">
              <a:defRPr sz="4000">
                <a:solidFill>
                  <a:schemeClr val="bg1"/>
                </a:solidFill>
              </a:defRPr>
            </a:lvl1pPr>
          </a:lstStyle>
          <a:p>
            <a:endParaRPr lang="en-CA"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9567" y="232025"/>
            <a:ext cx="2765367" cy="21632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77789" y="124018"/>
            <a:ext cx="1351391" cy="324333"/>
          </a:xfrm>
          <a:prstGeom prst="rect">
            <a:avLst/>
          </a:prstGeom>
        </p:spPr>
      </p:pic>
      <p:sp>
        <p:nvSpPr>
          <p:cNvPr id="4" name="TextBox 3"/>
          <p:cNvSpPr txBox="1"/>
          <p:nvPr userDrawn="1"/>
        </p:nvSpPr>
        <p:spPr>
          <a:xfrm>
            <a:off x="0" y="5036400"/>
            <a:ext cx="4377600" cy="954107"/>
          </a:xfrm>
          <a:prstGeom prst="rect">
            <a:avLst/>
          </a:prstGeom>
          <a:solidFill>
            <a:schemeClr val="tx1">
              <a:alpha val="54000"/>
            </a:schemeClr>
          </a:solidFill>
        </p:spPr>
        <p:txBody>
          <a:bodyPr wrap="square" rtlCol="0">
            <a:spAutoFit/>
          </a:bodyPr>
          <a:lstStyle/>
          <a:p>
            <a:pPr algn="r"/>
            <a:r>
              <a:rPr lang="fr-CA" sz="3600" dirty="0" err="1">
                <a:solidFill>
                  <a:schemeClr val="bg1"/>
                </a:solidFill>
              </a:rPr>
              <a:t>CanmetENERGY</a:t>
            </a:r>
            <a:endParaRPr lang="fr-CA" sz="3600" dirty="0">
              <a:solidFill>
                <a:schemeClr val="bg1"/>
              </a:solidFill>
            </a:endParaRPr>
          </a:p>
          <a:p>
            <a:pPr algn="r"/>
            <a:r>
              <a:rPr lang="fr-CA" sz="2000" dirty="0">
                <a:solidFill>
                  <a:schemeClr val="bg1"/>
                </a:solidFill>
              </a:rPr>
              <a:t>In Varennes</a:t>
            </a:r>
            <a:endParaRPr lang="en-CA" sz="2000" dirty="0">
              <a:solidFill>
                <a:schemeClr val="bg1"/>
              </a:solidFill>
            </a:endParaRPr>
          </a:p>
        </p:txBody>
      </p:sp>
    </p:spTree>
    <p:extLst>
      <p:ext uri="{BB962C8B-B14F-4D97-AF65-F5344CB8AC3E}">
        <p14:creationId xmlns:p14="http://schemas.microsoft.com/office/powerpoint/2010/main" val="67114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200" y="79744"/>
            <a:ext cx="11881818" cy="1195200"/>
          </a:xfrm>
        </p:spPr>
        <p:txBody>
          <a:bodyPr anchor="b"/>
          <a:lstStyle>
            <a:lvl1pPr>
              <a:defRPr sz="3200"/>
            </a:lvl1pPr>
          </a:lstStyle>
          <a:p>
            <a:r>
              <a:rPr lang="en-US" dirty="0"/>
              <a:t>Click to edit Master title style</a:t>
            </a:r>
            <a:endParaRPr lang="en-CA" dirty="0"/>
          </a:p>
        </p:txBody>
      </p:sp>
      <p:sp>
        <p:nvSpPr>
          <p:cNvPr id="3" name="Content Placeholder 2"/>
          <p:cNvSpPr>
            <a:spLocks noGrp="1"/>
          </p:cNvSpPr>
          <p:nvPr>
            <p:ph idx="1"/>
          </p:nvPr>
        </p:nvSpPr>
        <p:spPr>
          <a:xfrm>
            <a:off x="5183187" y="1335600"/>
            <a:ext cx="6831831" cy="4852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133200" y="1335600"/>
            <a:ext cx="49107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7"/>
          <p:cNvSpPr>
            <a:spLocks noGrp="1"/>
          </p:cNvSpPr>
          <p:nvPr>
            <p:ph type="sldNum" sz="quarter" idx="10"/>
          </p:nvPr>
        </p:nvSpPr>
        <p:spPr/>
        <p:txBody>
          <a:bodyPr/>
          <a:lstStyle/>
          <a:p>
            <a:fld id="{0C299558-B7CF-4370-B129-042114AEB3D6}" type="slidenum">
              <a:rPr lang="en-CA" smtClean="0"/>
              <a:pPr/>
              <a:t>‹#›</a:t>
            </a:fld>
            <a:endParaRPr lang="en-CA" dirty="0"/>
          </a:p>
        </p:txBody>
      </p:sp>
    </p:spTree>
    <p:extLst>
      <p:ext uri="{BB962C8B-B14F-4D97-AF65-F5344CB8AC3E}">
        <p14:creationId xmlns:p14="http://schemas.microsoft.com/office/powerpoint/2010/main" val="74451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200" y="79200"/>
            <a:ext cx="11883600" cy="1195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1335600"/>
            <a:ext cx="6832800" cy="485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33200" y="1335600"/>
            <a:ext cx="49104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0"/>
          </p:nvPr>
        </p:nvSpPr>
        <p:spPr/>
        <p:txBody>
          <a:bodyPr/>
          <a:lstStyle/>
          <a:p>
            <a:fld id="{0C299558-B7CF-4370-B129-042114AEB3D6}" type="slidenum">
              <a:rPr lang="en-CA" smtClean="0"/>
              <a:pPr/>
              <a:t>‹#›</a:t>
            </a:fld>
            <a:endParaRPr lang="en-CA" dirty="0"/>
          </a:p>
        </p:txBody>
      </p:sp>
    </p:spTree>
    <p:extLst>
      <p:ext uri="{BB962C8B-B14F-4D97-AF65-F5344CB8AC3E}">
        <p14:creationId xmlns:p14="http://schemas.microsoft.com/office/powerpoint/2010/main" val="120618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llow us &amp; Contact us">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33200" y="68399"/>
            <a:ext cx="11921148" cy="1191600"/>
          </a:xfrm>
        </p:spPr>
        <p:txBody>
          <a:bodyPr/>
          <a:lstStyle>
            <a:lvl1pPr>
              <a:defRPr baseline="0">
                <a:solidFill>
                  <a:schemeClr val="tx1">
                    <a:lumMod val="50000"/>
                    <a:lumOff val="50000"/>
                  </a:schemeClr>
                </a:solidFill>
              </a:defRPr>
            </a:lvl1pPr>
          </a:lstStyle>
          <a:p>
            <a:r>
              <a:rPr lang="en-US" dirty="0"/>
              <a:t>FOLLOW US &amp; CONTACT US</a:t>
            </a:r>
            <a:endParaRPr lang="en-CA" dirty="0"/>
          </a:p>
        </p:txBody>
      </p:sp>
      <p:pic>
        <p:nvPicPr>
          <p:cNvPr id="5"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938" y="6470227"/>
            <a:ext cx="2574549" cy="2012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4184" y="6374678"/>
            <a:ext cx="1464289" cy="352100"/>
          </a:xfrm>
          <a:prstGeom prst="rect">
            <a:avLst/>
          </a:prstGeom>
        </p:spPr>
      </p:pic>
      <p:sp>
        <p:nvSpPr>
          <p:cNvPr id="11" name="Rectangle 10"/>
          <p:cNvSpPr/>
          <p:nvPr userDrawn="1"/>
        </p:nvSpPr>
        <p:spPr>
          <a:xfrm>
            <a:off x="4290238" y="4955432"/>
            <a:ext cx="4879114" cy="1282222"/>
          </a:xfrm>
          <a:prstGeom prst="rect">
            <a:avLst/>
          </a:prstGeom>
          <a:solidFill>
            <a:srgbClr val="C4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222610" y="1281600"/>
            <a:ext cx="3967200" cy="4952253"/>
          </a:xfrm>
          <a:prstGeom prst="rect">
            <a:avLst/>
          </a:prstGeom>
          <a:blipFill dpi="0" rotWithShape="1">
            <a:blip r:embed="rId4" cstate="print">
              <a:extLst>
                <a:ext uri="{28A0092B-C50C-407E-A947-70E740481C1C}">
                  <a14:useLocalDpi xmlns:a14="http://schemas.microsoft.com/office/drawing/2010/main" val="0"/>
                </a:ext>
              </a:extLst>
            </a:blip>
            <a:srcRect/>
            <a:stretch>
              <a:fillRect l="-1392" t="-225" r="-77174" b="-14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userDrawn="1"/>
        </p:nvSpPr>
        <p:spPr>
          <a:xfrm>
            <a:off x="4290238" y="1269831"/>
            <a:ext cx="4879113" cy="3576737"/>
          </a:xfrm>
          <a:prstGeom prst="rect">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chemeClr val="bg1"/>
              </a:solidFill>
            </a:endParaRPr>
          </a:p>
        </p:txBody>
      </p:sp>
      <p:pic>
        <p:nvPicPr>
          <p:cNvPr id="12" name="Picture 11"/>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357125" y="5281223"/>
            <a:ext cx="610387" cy="610387"/>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233883" y="5338401"/>
            <a:ext cx="732149" cy="514994"/>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290305" y="5280522"/>
            <a:ext cx="654649" cy="610387"/>
          </a:xfrm>
          <a:prstGeom prst="rect">
            <a:avLst/>
          </a:prstGeom>
        </p:spPr>
      </p:pic>
      <p:pic>
        <p:nvPicPr>
          <p:cNvPr id="15" name="Picture 14"/>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5423945" y="5281223"/>
            <a:ext cx="610387" cy="610387"/>
          </a:xfrm>
          <a:prstGeom prst="rect">
            <a:avLst/>
          </a:prstGeom>
        </p:spPr>
      </p:pic>
      <p:pic>
        <p:nvPicPr>
          <p:cNvPr id="16" name="Picture 15"/>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485839" y="5281223"/>
            <a:ext cx="609686" cy="609686"/>
          </a:xfrm>
          <a:prstGeom prst="rect">
            <a:avLst/>
          </a:prstGeom>
        </p:spPr>
      </p:pic>
      <p:sp>
        <p:nvSpPr>
          <p:cNvPr id="17" name="Rectangle 16"/>
          <p:cNvSpPr/>
          <p:nvPr userDrawn="1"/>
        </p:nvSpPr>
        <p:spPr>
          <a:xfrm>
            <a:off x="9270000" y="1281600"/>
            <a:ext cx="2703600" cy="159351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userDrawn="1"/>
        </p:nvSpPr>
        <p:spPr>
          <a:xfrm>
            <a:off x="9269781" y="2977424"/>
            <a:ext cx="2703600" cy="1587870"/>
          </a:xfrm>
          <a:prstGeom prst="rect">
            <a:avLst/>
          </a:prstGeom>
          <a:blipFill dpi="0" rotWithShape="1">
            <a:blip r:embed="rId10" cstate="print">
              <a:extLst>
                <a:ext uri="{28A0092B-C50C-407E-A947-70E740481C1C}">
                  <a14:useLocalDpi xmlns:a14="http://schemas.microsoft.com/office/drawing/2010/main" val="0"/>
                </a:ext>
              </a:extLst>
            </a:blip>
            <a:srcRect/>
            <a:stretch>
              <a:fillRect l="-2666" r="-26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userDrawn="1"/>
        </p:nvSpPr>
        <p:spPr>
          <a:xfrm>
            <a:off x="9269781" y="4645983"/>
            <a:ext cx="2703600" cy="158787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9298436" y="4949729"/>
            <a:ext cx="2610037" cy="1061829"/>
          </a:xfrm>
          <a:prstGeom prst="rect">
            <a:avLst/>
          </a:prstGeom>
          <a:noFill/>
        </p:spPr>
        <p:txBody>
          <a:bodyPr wrap="square" rtlCol="0">
            <a:spAutoFit/>
          </a:bodyPr>
          <a:lstStyle/>
          <a:p>
            <a:r>
              <a:rPr lang="en-CA" sz="1400" dirty="0">
                <a:solidFill>
                  <a:schemeClr val="bg1"/>
                </a:solidFill>
                <a:latin typeface="Arial" panose="020B0604020202020204" pitchFamily="34" charset="0"/>
                <a:cs typeface="Arial" panose="020B0604020202020204" pitchFamily="34" charset="0"/>
              </a:rPr>
              <a:t>1615 Lionel-Boulet Blvd. </a:t>
            </a:r>
            <a:br>
              <a:rPr lang="en-CA" sz="1400" dirty="0">
                <a:solidFill>
                  <a:schemeClr val="bg1"/>
                </a:solidFill>
                <a:latin typeface="Arial" panose="020B0604020202020204" pitchFamily="34" charset="0"/>
                <a:cs typeface="Arial" panose="020B0604020202020204" pitchFamily="34" charset="0"/>
              </a:rPr>
            </a:br>
            <a:r>
              <a:rPr lang="en-CA" sz="1400" dirty="0">
                <a:solidFill>
                  <a:schemeClr val="bg1"/>
                </a:solidFill>
                <a:latin typeface="Arial" panose="020B0604020202020204" pitchFamily="34" charset="0"/>
                <a:cs typeface="Arial" panose="020B0604020202020204" pitchFamily="34" charset="0"/>
              </a:rPr>
              <a:t>Varennes (QC) J3X 1P7</a:t>
            </a:r>
          </a:p>
          <a:p>
            <a:r>
              <a:rPr lang="en-CA" sz="1400" dirty="0">
                <a:solidFill>
                  <a:schemeClr val="bg1"/>
                </a:solidFill>
                <a:latin typeface="Arial" panose="020B0604020202020204" pitchFamily="34" charset="0"/>
                <a:cs typeface="Arial" panose="020B0604020202020204" pitchFamily="34" charset="0"/>
              </a:rPr>
              <a:t>Phone: +1.450.652.4621</a:t>
            </a:r>
          </a:p>
          <a:p>
            <a:pPr>
              <a:lnSpc>
                <a:spcPct val="150000"/>
              </a:lnSpc>
            </a:pPr>
            <a:r>
              <a:rPr lang="en-CA" sz="1400" b="1" dirty="0">
                <a:solidFill>
                  <a:schemeClr val="bg1"/>
                </a:solidFill>
                <a:latin typeface="Arial" panose="020B0604020202020204" pitchFamily="34" charset="0"/>
                <a:cs typeface="Arial" panose="020B0604020202020204" pitchFamily="34" charset="0"/>
              </a:rPr>
              <a:t>canmetenergy@nrcan.gc.ca</a:t>
            </a:r>
          </a:p>
        </p:txBody>
      </p:sp>
      <p:sp>
        <p:nvSpPr>
          <p:cNvPr id="3" name="Text Placeholder 2"/>
          <p:cNvSpPr>
            <a:spLocks noGrp="1"/>
          </p:cNvSpPr>
          <p:nvPr>
            <p:ph type="body" sz="quarter" idx="11"/>
          </p:nvPr>
        </p:nvSpPr>
        <p:spPr>
          <a:xfrm>
            <a:off x="4486275" y="1473494"/>
            <a:ext cx="4479925" cy="2778125"/>
          </a:xfrm>
        </p:spPr>
        <p:txBody>
          <a:bodyPr/>
          <a:lstStyle>
            <a:lvl1pPr marL="0" indent="0">
              <a:lnSpc>
                <a:spcPct val="100000"/>
              </a:lnSpc>
              <a:spcBef>
                <a:spcPts val="600"/>
              </a:spcBef>
              <a:buNone/>
              <a:defRPr sz="2000">
                <a:solidFill>
                  <a:srgbClr val="FFFFFF"/>
                </a:solidFill>
              </a:defRPr>
            </a:lvl1pPr>
          </a:lstStyle>
          <a:p>
            <a:pPr lvl="0"/>
            <a:endParaRPr lang="en-US" dirty="0"/>
          </a:p>
          <a:p>
            <a:pPr lvl="0"/>
            <a:endParaRPr lang="en-US" dirty="0"/>
          </a:p>
        </p:txBody>
      </p:sp>
    </p:spTree>
    <p:extLst>
      <p:ext uri="{BB962C8B-B14F-4D97-AF65-F5344CB8AC3E}">
        <p14:creationId xmlns:p14="http://schemas.microsoft.com/office/powerpoint/2010/main" val="1465018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amp; questions">
    <p:spTree>
      <p:nvGrpSpPr>
        <p:cNvPr id="1" name=""/>
        <p:cNvGrpSpPr/>
        <p:nvPr/>
      </p:nvGrpSpPr>
      <p:grpSpPr>
        <a:xfrm>
          <a:off x="0" y="0"/>
          <a:ext cx="0" cy="0"/>
          <a:chOff x="0" y="0"/>
          <a:chExt cx="0" cy="0"/>
        </a:xfrm>
      </p:grpSpPr>
      <p:sp>
        <p:nvSpPr>
          <p:cNvPr id="7" name="Title 6"/>
          <p:cNvSpPr txBox="1">
            <a:spLocks/>
          </p:cNvSpPr>
          <p:nvPr userDrawn="1"/>
        </p:nvSpPr>
        <p:spPr>
          <a:xfrm>
            <a:off x="3924166" y="68400"/>
            <a:ext cx="8269200" cy="119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r>
              <a:rPr lang="fr-CA" dirty="0"/>
              <a:t>THANK</a:t>
            </a:r>
            <a:r>
              <a:rPr lang="fr-CA" baseline="0" dirty="0"/>
              <a:t> YOU!</a:t>
            </a:r>
            <a:endParaRPr lang="en-CA" dirty="0"/>
          </a:p>
        </p:txBody>
      </p:sp>
      <p:sp>
        <p:nvSpPr>
          <p:cNvPr id="9" name="TextBox 8"/>
          <p:cNvSpPr txBox="1"/>
          <p:nvPr userDrawn="1"/>
        </p:nvSpPr>
        <p:spPr>
          <a:xfrm>
            <a:off x="310895" y="1703030"/>
            <a:ext cx="3545011" cy="2092881"/>
          </a:xfrm>
          <a:prstGeom prst="rect">
            <a:avLst/>
          </a:prstGeom>
          <a:noFill/>
        </p:spPr>
        <p:txBody>
          <a:bodyPr wrap="square" rtlCol="0">
            <a:spAutoFit/>
          </a:bodyPr>
          <a:lstStyle/>
          <a:p>
            <a:r>
              <a:rPr lang="fr-CA" sz="4800" cap="all" spc="50" dirty="0">
                <a:solidFill>
                  <a:schemeClr val="bg1"/>
                </a:solidFill>
                <a:latin typeface="Arial" panose="020B0604020202020204" pitchFamily="34" charset="0"/>
                <a:ea typeface="Tahoma" panose="020B0604030504040204" pitchFamily="34" charset="0"/>
                <a:cs typeface="Arial" panose="020B0604020202020204" pitchFamily="34" charset="0"/>
              </a:rPr>
              <a:t>Science</a:t>
            </a:r>
            <a:br>
              <a:rPr lang="fr-CA" sz="2400" b="1" spc="50" dirty="0">
                <a:solidFill>
                  <a:schemeClr val="bg1"/>
                </a:solidFill>
                <a:latin typeface="Arial" panose="020B0604020202020204" pitchFamily="34" charset="0"/>
                <a:ea typeface="Tahoma" panose="020B0604030504040204" pitchFamily="34" charset="0"/>
                <a:cs typeface="Arial" panose="020B0604020202020204" pitchFamily="34" charset="0"/>
              </a:rPr>
            </a:br>
            <a:r>
              <a:rPr lang="fr-CA" sz="3000" dirty="0">
                <a:solidFill>
                  <a:schemeClr val="bg1"/>
                </a:solidFill>
                <a:latin typeface="Arial" panose="020B0604020202020204" pitchFamily="34" charset="0"/>
                <a:ea typeface="Tahoma" panose="020B0604030504040204" pitchFamily="34" charset="0"/>
                <a:cs typeface="Arial" panose="020B0604020202020204" pitchFamily="34" charset="0"/>
              </a:rPr>
              <a:t>at the service of </a:t>
            </a:r>
            <a:br>
              <a:rPr lang="fr-CA" sz="3000" dirty="0">
                <a:solidFill>
                  <a:schemeClr val="bg1"/>
                </a:solidFill>
                <a:latin typeface="Arial" panose="020B0604020202020204" pitchFamily="34" charset="0"/>
                <a:ea typeface="Tahoma" panose="020B0604030504040204" pitchFamily="34" charset="0"/>
                <a:cs typeface="Arial" panose="020B0604020202020204" pitchFamily="34" charset="0"/>
              </a:rPr>
            </a:br>
            <a:r>
              <a:rPr lang="fr-CA" sz="3000" dirty="0">
                <a:solidFill>
                  <a:schemeClr val="bg1"/>
                </a:solidFill>
                <a:latin typeface="Arial" panose="020B0604020202020204" pitchFamily="34" charset="0"/>
                <a:ea typeface="Tahoma" panose="020B0604030504040204" pitchFamily="34" charset="0"/>
                <a:cs typeface="Arial" panose="020B0604020202020204" pitchFamily="34" charset="0"/>
              </a:rPr>
              <a:t>all Canadians</a:t>
            </a:r>
            <a:endParaRPr lang="en-CA" sz="3000" dirty="0">
              <a:solidFill>
                <a:schemeClr val="bg1"/>
              </a:solidFill>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pic>
        <p:nvPicPr>
          <p:cNvPr id="11"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938" y="6470227"/>
            <a:ext cx="2574549" cy="2012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4184" y="6374678"/>
            <a:ext cx="1464289" cy="352100"/>
          </a:xfrm>
          <a:prstGeom prst="rect">
            <a:avLst/>
          </a:prstGeom>
        </p:spPr>
      </p:pic>
      <p:sp>
        <p:nvSpPr>
          <p:cNvPr id="14" name="Content Placeholder 12"/>
          <p:cNvSpPr txBox="1">
            <a:spLocks/>
          </p:cNvSpPr>
          <p:nvPr userDrawn="1"/>
        </p:nvSpPr>
        <p:spPr>
          <a:xfrm>
            <a:off x="3924000" y="1388632"/>
            <a:ext cx="8269200" cy="4730400"/>
          </a:xfrm>
          <a:prstGeom prst="rect">
            <a:avLst/>
          </a:prstGeom>
          <a:solidFill>
            <a:srgbClr val="1F4E79"/>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Tx/>
              <a:buNone/>
              <a:defRPr sz="2400" kern="1200">
                <a:solidFill>
                  <a:srgbClr val="1F4E7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rgbClr val="1F4E7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F4E7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F4E7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F4E7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fr-FR" sz="4800" dirty="0">
                <a:solidFill>
                  <a:schemeClr val="bg1"/>
                </a:solidFill>
              </a:rPr>
              <a:t>QUESTIONS?</a:t>
            </a:r>
            <a:endParaRPr lang="fr-CA" sz="4800" dirty="0">
              <a:solidFill>
                <a:schemeClr val="bg1"/>
              </a:solidFill>
            </a:endParaRPr>
          </a:p>
        </p:txBody>
      </p:sp>
      <p:pic>
        <p:nvPicPr>
          <p:cNvPr id="15" name="Image 2"/>
          <p:cNvPicPr>
            <a:picLocks noChangeAspect="1"/>
          </p:cNvPicPr>
          <p:nvPr userDrawn="1"/>
        </p:nvPicPr>
        <p:blipFill rotWithShape="1">
          <a:blip r:embed="rId4" cstate="print">
            <a:extLst>
              <a:ext uri="{28A0092B-C50C-407E-A947-70E740481C1C}">
                <a14:useLocalDpi xmlns:a14="http://schemas.microsoft.com/office/drawing/2010/main" val="0"/>
              </a:ext>
            </a:extLst>
          </a:blip>
          <a:srcRect l="19725" r="17646"/>
          <a:stretch/>
        </p:blipFill>
        <p:spPr>
          <a:xfrm>
            <a:off x="0" y="0"/>
            <a:ext cx="3837600" cy="6119032"/>
          </a:xfrm>
          <a:prstGeom prst="rect">
            <a:avLst/>
          </a:prstGeom>
        </p:spPr>
      </p:pic>
    </p:spTree>
    <p:extLst>
      <p:ext uri="{BB962C8B-B14F-4D97-AF65-F5344CB8AC3E}">
        <p14:creationId xmlns:p14="http://schemas.microsoft.com/office/powerpoint/2010/main" val="236481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grpSp>
        <p:nvGrpSpPr>
          <p:cNvPr id="3" name="Group 2"/>
          <p:cNvGrpSpPr/>
          <p:nvPr userDrawn="1"/>
        </p:nvGrpSpPr>
        <p:grpSpPr>
          <a:xfrm>
            <a:off x="676479" y="2260121"/>
            <a:ext cx="10839043" cy="2396899"/>
            <a:chOff x="1258738" y="2260121"/>
            <a:chExt cx="10213675" cy="2396899"/>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4098" y="2260121"/>
              <a:ext cx="5802955" cy="1476957"/>
            </a:xfrm>
            <a:prstGeom prst="rect">
              <a:avLst/>
            </a:prstGeom>
          </p:spPr>
        </p:pic>
        <p:sp>
          <p:nvSpPr>
            <p:cNvPr id="6" name="TextBox 5"/>
            <p:cNvSpPr txBox="1"/>
            <p:nvPr userDrawn="1"/>
          </p:nvSpPr>
          <p:spPr>
            <a:xfrm>
              <a:off x="1258738" y="4287688"/>
              <a:ext cx="10213675" cy="369332"/>
            </a:xfrm>
            <a:prstGeom prst="rect">
              <a:avLst/>
            </a:prstGeom>
            <a:noFill/>
          </p:spPr>
          <p:txBody>
            <a:bodyPr wrap="square" rtlCol="0">
              <a:spAutoFit/>
            </a:bodyPr>
            <a:lstStyle/>
            <a:p>
              <a:r>
                <a:rPr lang="en-CA" sz="1800" dirty="0"/>
                <a:t>© His Majesty the King in Right of Canada, as represented by the Minister of Natural Resources, 2022 </a:t>
              </a:r>
              <a:endParaRPr lang="en-CA" dirty="0"/>
            </a:p>
          </p:txBody>
        </p:sp>
      </p:grpSp>
    </p:spTree>
    <p:extLst>
      <p:ext uri="{BB962C8B-B14F-4D97-AF65-F5344CB8AC3E}">
        <p14:creationId xmlns:p14="http://schemas.microsoft.com/office/powerpoint/2010/main" val="279268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529005"/>
            <a:ext cx="6604986" cy="1245755"/>
          </a:xfrm>
          <a:solidFill>
            <a:schemeClr val="tx1">
              <a:alpha val="54000"/>
            </a:schemeClr>
          </a:solidFill>
        </p:spPr>
        <p:txBody>
          <a:bodyPr anchor="b">
            <a:normAutofit/>
          </a:bodyPr>
          <a:lstStyle>
            <a:lvl1pPr algn="ctr">
              <a:defRPr sz="4000">
                <a:solidFill>
                  <a:schemeClr val="bg1"/>
                </a:solidFill>
              </a:defRPr>
            </a:lvl1pPr>
          </a:lstStyle>
          <a:p>
            <a:endParaRPr lang="en-CA"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9567" y="232025"/>
            <a:ext cx="2765367" cy="21632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77789" y="124018"/>
            <a:ext cx="1351391" cy="324333"/>
          </a:xfrm>
          <a:prstGeom prst="rect">
            <a:avLst/>
          </a:prstGeom>
        </p:spPr>
      </p:pic>
      <p:sp>
        <p:nvSpPr>
          <p:cNvPr id="5" name="Text Placeholder 4"/>
          <p:cNvSpPr>
            <a:spLocks noGrp="1"/>
          </p:cNvSpPr>
          <p:nvPr>
            <p:ph type="body" sz="quarter" idx="10" hasCustomPrompt="1"/>
          </p:nvPr>
        </p:nvSpPr>
        <p:spPr>
          <a:xfrm>
            <a:off x="0" y="5036400"/>
            <a:ext cx="4377600" cy="954000"/>
          </a:xfrm>
          <a:solidFill>
            <a:schemeClr val="tx1">
              <a:alpha val="54000"/>
            </a:schemeClr>
          </a:solidFill>
        </p:spPr>
        <p:txBody>
          <a:bodyPr anchor="t">
            <a:noAutofit/>
          </a:bodyPr>
          <a:lstStyle>
            <a:lvl1pPr marL="0" indent="0" algn="r">
              <a:lnSpc>
                <a:spcPct val="100000"/>
              </a:lnSpc>
              <a:spcBef>
                <a:spcPts val="0"/>
              </a:spcBef>
              <a:buNone/>
              <a:defRPr sz="3200" baseline="0">
                <a:solidFill>
                  <a:srgbClr val="FFFFFF"/>
                </a:solidFill>
              </a:defRPr>
            </a:lvl1pPr>
            <a:lvl5pPr marL="1828800" indent="0">
              <a:buNone/>
              <a:defRPr/>
            </a:lvl5pPr>
          </a:lstStyle>
          <a:p>
            <a:pPr lvl="0"/>
            <a:r>
              <a:rPr lang="en-US" dirty="0"/>
              <a:t>Click to add subtitle</a:t>
            </a:r>
            <a:br>
              <a:rPr lang="en-US" dirty="0"/>
            </a:br>
            <a:r>
              <a:rPr lang="en-US" dirty="0"/>
              <a:t>second subtitle</a:t>
            </a:r>
          </a:p>
        </p:txBody>
      </p:sp>
    </p:spTree>
    <p:extLst>
      <p:ext uri="{BB962C8B-B14F-4D97-AF65-F5344CB8AC3E}">
        <p14:creationId xmlns:p14="http://schemas.microsoft.com/office/powerpoint/2010/main" val="5331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0000"/>
            </a:solidFill>
          </a:ln>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0"/>
          </p:nvPr>
        </p:nvSpPr>
        <p:spPr/>
        <p:txBody>
          <a:bodyPr/>
          <a:lstStyle/>
          <a:p>
            <a:fld id="{0C299558-B7CF-4370-B129-042114AEB3D6}" type="slidenum">
              <a:rPr lang="en-CA" smtClean="0"/>
              <a:pPr/>
              <a:t>‹#›</a:t>
            </a:fld>
            <a:endParaRPr lang="en-CA" dirty="0"/>
          </a:p>
        </p:txBody>
      </p:sp>
    </p:spTree>
    <p:extLst>
      <p:ext uri="{BB962C8B-B14F-4D97-AF65-F5344CB8AC3E}">
        <p14:creationId xmlns:p14="http://schemas.microsoft.com/office/powerpoint/2010/main" val="268721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ag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200" y="68400"/>
            <a:ext cx="11919600" cy="1191600"/>
          </a:xfrm>
        </p:spPr>
        <p:txBody>
          <a:bodyPr anchor="ctr">
            <a:normAutofit/>
          </a:bodyPr>
          <a:lstStyle>
            <a:lvl1pPr>
              <a:defRPr sz="2800">
                <a:solidFill>
                  <a:srgbClr val="1F4E79"/>
                </a:solidFill>
              </a:defRPr>
            </a:lvl1pPr>
          </a:lstStyle>
          <a:p>
            <a:r>
              <a:rPr lang="en-US" dirty="0"/>
              <a:t>CLICK TO EDIT MASTER TITLE STYLE</a:t>
            </a:r>
            <a:endParaRPr lang="en-CA" dirty="0"/>
          </a:p>
        </p:txBody>
      </p:sp>
      <p:grpSp>
        <p:nvGrpSpPr>
          <p:cNvPr id="6" name="Group 5"/>
          <p:cNvGrpSpPr/>
          <p:nvPr userDrawn="1"/>
        </p:nvGrpSpPr>
        <p:grpSpPr>
          <a:xfrm>
            <a:off x="4539076" y="1278000"/>
            <a:ext cx="7433849" cy="4946315"/>
            <a:chOff x="4510501" y="1066800"/>
            <a:chExt cx="7433849" cy="4946315"/>
          </a:xfrm>
        </p:grpSpPr>
        <p:grpSp>
          <p:nvGrpSpPr>
            <p:cNvPr id="9" name="Group 8"/>
            <p:cNvGrpSpPr/>
            <p:nvPr/>
          </p:nvGrpSpPr>
          <p:grpSpPr>
            <a:xfrm>
              <a:off x="9260212" y="1066800"/>
              <a:ext cx="2684138" cy="4946315"/>
              <a:chOff x="9260212" y="1066800"/>
              <a:chExt cx="2684138" cy="4946315"/>
            </a:xfrm>
          </p:grpSpPr>
          <p:sp>
            <p:nvSpPr>
              <p:cNvPr id="17" name="Rectangle 16"/>
              <p:cNvSpPr/>
              <p:nvPr/>
            </p:nvSpPr>
            <p:spPr>
              <a:xfrm>
                <a:off x="9260212" y="4425245"/>
                <a:ext cx="2684138" cy="15878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9260212" y="2748845"/>
                <a:ext cx="2684138" cy="158787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9260212" y="1066800"/>
                <a:ext cx="2684138" cy="160304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p:cNvGrpSpPr/>
            <p:nvPr/>
          </p:nvGrpSpPr>
          <p:grpSpPr>
            <a:xfrm>
              <a:off x="4510501" y="1066801"/>
              <a:ext cx="1877794" cy="4946314"/>
              <a:chOff x="4480290" y="1066801"/>
              <a:chExt cx="1877794" cy="4946314"/>
            </a:xfrm>
          </p:grpSpPr>
          <p:sp>
            <p:nvSpPr>
              <p:cNvPr id="15" name="Rectangle 14"/>
              <p:cNvSpPr/>
              <p:nvPr/>
            </p:nvSpPr>
            <p:spPr>
              <a:xfrm>
                <a:off x="4480290" y="2490788"/>
                <a:ext cx="1877793" cy="352232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480291" y="1066801"/>
                <a:ext cx="1877793" cy="13402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p:cNvGrpSpPr/>
            <p:nvPr/>
          </p:nvGrpSpPr>
          <p:grpSpPr>
            <a:xfrm>
              <a:off x="6482184" y="1066800"/>
              <a:ext cx="2684138" cy="4946315"/>
              <a:chOff x="6421762" y="1066800"/>
              <a:chExt cx="2684138" cy="4946315"/>
            </a:xfrm>
          </p:grpSpPr>
          <p:sp>
            <p:nvSpPr>
              <p:cNvPr id="12" name="Rectangle 11"/>
              <p:cNvSpPr/>
              <p:nvPr/>
            </p:nvSpPr>
            <p:spPr>
              <a:xfrm>
                <a:off x="6421762" y="4425245"/>
                <a:ext cx="2684138" cy="158787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6421762" y="1066800"/>
                <a:ext cx="2684138" cy="160304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6421762" y="2748845"/>
                <a:ext cx="2684138" cy="15878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0" name="Content Placeholder 12"/>
          <p:cNvSpPr txBox="1">
            <a:spLocks/>
          </p:cNvSpPr>
          <p:nvPr userDrawn="1"/>
        </p:nvSpPr>
        <p:spPr>
          <a:xfrm>
            <a:off x="219074" y="1277999"/>
            <a:ext cx="4226112" cy="4946315"/>
          </a:xfrm>
          <a:prstGeom prst="rect">
            <a:avLst/>
          </a:prstGeom>
          <a:blipFill>
            <a:blip r:embed="rId6" cstate="screen">
              <a:extLst>
                <a:ext uri="{28A0092B-C50C-407E-A947-70E740481C1C}">
                  <a14:useLocalDpi xmlns:a14="http://schemas.microsoft.com/office/drawing/2010/main"/>
                </a:ext>
              </a:extLst>
            </a:blip>
            <a:srcRect/>
            <a:stretch>
              <a:fillRect b="-13883"/>
            </a:stretch>
          </a:blipFill>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rgbClr val="1F4E7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rgbClr val="1F4E7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F4E7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F4E7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F4E7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CA" sz="1800" dirty="0">
              <a:solidFill>
                <a:schemeClr val="bg1"/>
              </a:solidFill>
            </a:endParaRPr>
          </a:p>
        </p:txBody>
      </p:sp>
    </p:spTree>
    <p:extLst>
      <p:ext uri="{BB962C8B-B14F-4D97-AF65-F5344CB8AC3E}">
        <p14:creationId xmlns:p14="http://schemas.microsoft.com/office/powerpoint/2010/main" val="239433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page title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200" y="68400"/>
            <a:ext cx="11919600" cy="1191600"/>
          </a:xfrm>
        </p:spPr>
        <p:txBody>
          <a:bodyPr anchor="ctr">
            <a:normAutofit/>
          </a:bodyPr>
          <a:lstStyle>
            <a:lvl1pPr>
              <a:defRPr sz="2800">
                <a:solidFill>
                  <a:schemeClr val="tx1">
                    <a:lumMod val="50000"/>
                    <a:lumOff val="50000"/>
                  </a:schemeClr>
                </a:solidFill>
              </a:defRPr>
            </a:lvl1pPr>
          </a:lstStyle>
          <a:p>
            <a:r>
              <a:rPr lang="en-US" dirty="0"/>
              <a:t>CLICK TO EDIT MASTER TITLE STYLE</a:t>
            </a:r>
            <a:endParaRPr lang="en-CA" dirty="0"/>
          </a:p>
        </p:txBody>
      </p:sp>
      <p:sp>
        <p:nvSpPr>
          <p:cNvPr id="20" name="Rectangle 19"/>
          <p:cNvSpPr/>
          <p:nvPr userDrawn="1"/>
        </p:nvSpPr>
        <p:spPr>
          <a:xfrm>
            <a:off x="217548" y="1280384"/>
            <a:ext cx="3967486" cy="390634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cap="all" dirty="0">
              <a:solidFill>
                <a:schemeClr val="bg1"/>
              </a:solidFill>
              <a:latin typeface="Arial" panose="020B0604020202020204" pitchFamily="34" charset="0"/>
              <a:cs typeface="Arial" panose="020B0604020202020204" pitchFamily="34" charset="0"/>
            </a:endParaRPr>
          </a:p>
        </p:txBody>
      </p:sp>
      <p:sp>
        <p:nvSpPr>
          <p:cNvPr id="21" name="Content Placeholder 12"/>
          <p:cNvSpPr txBox="1">
            <a:spLocks/>
          </p:cNvSpPr>
          <p:nvPr userDrawn="1"/>
        </p:nvSpPr>
        <p:spPr>
          <a:xfrm>
            <a:off x="8534142" y="1280384"/>
            <a:ext cx="3441835" cy="495360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rgbClr val="1F4E7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rgbClr val="1F4E7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F4E7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F4E7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F4E7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CA" sz="1800" dirty="0">
              <a:solidFill>
                <a:schemeClr val="bg1"/>
              </a:solidFill>
            </a:endParaRPr>
          </a:p>
        </p:txBody>
      </p:sp>
      <p:sp>
        <p:nvSpPr>
          <p:cNvPr id="22" name="Content Placeholder 12"/>
          <p:cNvSpPr txBox="1">
            <a:spLocks/>
          </p:cNvSpPr>
          <p:nvPr userDrawn="1"/>
        </p:nvSpPr>
        <p:spPr>
          <a:xfrm>
            <a:off x="4279166" y="1280384"/>
            <a:ext cx="4160846" cy="4953600"/>
          </a:xfrm>
          <a:prstGeom prst="rect">
            <a:avLst/>
          </a:prstGeom>
          <a:solidFill>
            <a:srgbClr val="1F4E79"/>
          </a:solidFill>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rgbClr val="1F4E7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rgbClr val="1F4E7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F4E7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F4E7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F4E7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Communities</a:t>
            </a:r>
          </a:p>
          <a:p>
            <a:r>
              <a:rPr lang="fr-CA" sz="1800" dirty="0">
                <a:solidFill>
                  <a:schemeClr val="bg1"/>
                </a:solidFill>
              </a:rPr>
              <a:t> </a:t>
            </a:r>
          </a:p>
        </p:txBody>
      </p:sp>
      <p:sp>
        <p:nvSpPr>
          <p:cNvPr id="23" name="Content Placeholder 3"/>
          <p:cNvSpPr txBox="1">
            <a:spLocks/>
          </p:cNvSpPr>
          <p:nvPr userDrawn="1"/>
        </p:nvSpPr>
        <p:spPr>
          <a:xfrm>
            <a:off x="217548" y="5291091"/>
            <a:ext cx="3967488" cy="942893"/>
          </a:xfrm>
          <a:prstGeom prst="rect">
            <a:avLst/>
          </a:prstGeom>
          <a:solidFill>
            <a:srgbClr val="C42127"/>
          </a:solidFill>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191593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3200" y="68400"/>
            <a:ext cx="11919600" cy="1191600"/>
          </a:xfrm>
        </p:spPr>
        <p:txBody>
          <a:bodyPr/>
          <a:lstStyle/>
          <a:p>
            <a:r>
              <a:rPr lang="en-US"/>
              <a:t>Click to edit Master title style</a:t>
            </a:r>
            <a:endParaRPr lang="en-CA"/>
          </a:p>
        </p:txBody>
      </p:sp>
      <p:sp>
        <p:nvSpPr>
          <p:cNvPr id="3" name="Content Placeholder 2"/>
          <p:cNvSpPr>
            <a:spLocks noGrp="1"/>
          </p:cNvSpPr>
          <p:nvPr>
            <p:ph sz="half" idx="1"/>
          </p:nvPr>
        </p:nvSpPr>
        <p:spPr>
          <a:xfrm>
            <a:off x="133200" y="1335599"/>
            <a:ext cx="5886000" cy="485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66800" y="1335599"/>
            <a:ext cx="5886000" cy="4852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Slide Number Placeholder 7"/>
          <p:cNvSpPr>
            <a:spLocks noGrp="1"/>
          </p:cNvSpPr>
          <p:nvPr>
            <p:ph type="sldNum" sz="quarter" idx="10"/>
          </p:nvPr>
        </p:nvSpPr>
        <p:spPr/>
        <p:txBody>
          <a:bodyPr/>
          <a:lstStyle/>
          <a:p>
            <a:fld id="{0C299558-B7CF-4370-B129-042114AEB3D6}" type="slidenum">
              <a:rPr lang="en-CA" smtClean="0"/>
              <a:pPr/>
              <a:t>‹#›</a:t>
            </a:fld>
            <a:endParaRPr lang="en-CA" dirty="0"/>
          </a:p>
        </p:txBody>
      </p:sp>
    </p:spTree>
    <p:extLst>
      <p:ext uri="{BB962C8B-B14F-4D97-AF65-F5344CB8AC3E}">
        <p14:creationId xmlns:p14="http://schemas.microsoft.com/office/powerpoint/2010/main" val="98156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200" y="68400"/>
            <a:ext cx="11919600" cy="1191600"/>
          </a:xfrm>
        </p:spPr>
        <p:txBody>
          <a:bodyPr/>
          <a:lstStyle/>
          <a:p>
            <a:r>
              <a:rPr lang="en-US"/>
              <a:t>Click to edit Master title style</a:t>
            </a:r>
            <a:endParaRPr lang="en-CA"/>
          </a:p>
        </p:txBody>
      </p:sp>
      <p:sp>
        <p:nvSpPr>
          <p:cNvPr id="3" name="Text Placeholder 2"/>
          <p:cNvSpPr>
            <a:spLocks noGrp="1"/>
          </p:cNvSpPr>
          <p:nvPr>
            <p:ph type="body" idx="1"/>
          </p:nvPr>
        </p:nvSpPr>
        <p:spPr>
          <a:xfrm>
            <a:off x="133199" y="1335600"/>
            <a:ext cx="5886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3198" y="2319888"/>
            <a:ext cx="5886000" cy="3869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74000" y="1335600"/>
            <a:ext cx="5886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18399"/>
            <a:ext cx="5886000" cy="3871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9"/>
          <p:cNvSpPr>
            <a:spLocks noGrp="1"/>
          </p:cNvSpPr>
          <p:nvPr>
            <p:ph type="sldNum" sz="quarter" idx="10"/>
          </p:nvPr>
        </p:nvSpPr>
        <p:spPr/>
        <p:txBody>
          <a:bodyPr/>
          <a:lstStyle/>
          <a:p>
            <a:fld id="{0C299558-B7CF-4370-B129-042114AEB3D6}" type="slidenum">
              <a:rPr lang="en-CA" smtClean="0"/>
              <a:pPr/>
              <a:t>‹#›</a:t>
            </a:fld>
            <a:endParaRPr lang="en-CA" dirty="0"/>
          </a:p>
        </p:txBody>
      </p:sp>
    </p:spTree>
    <p:extLst>
      <p:ext uri="{BB962C8B-B14F-4D97-AF65-F5344CB8AC3E}">
        <p14:creationId xmlns:p14="http://schemas.microsoft.com/office/powerpoint/2010/main" val="76479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6" name="Slide Number Placeholder 5"/>
          <p:cNvSpPr>
            <a:spLocks noGrp="1"/>
          </p:cNvSpPr>
          <p:nvPr>
            <p:ph type="sldNum" sz="quarter" idx="10"/>
          </p:nvPr>
        </p:nvSpPr>
        <p:spPr/>
        <p:txBody>
          <a:bodyPr/>
          <a:lstStyle/>
          <a:p>
            <a:fld id="{0C299558-B7CF-4370-B129-042114AEB3D6}" type="slidenum">
              <a:rPr lang="en-CA" smtClean="0"/>
              <a:pPr/>
              <a:t>‹#›</a:t>
            </a:fld>
            <a:endParaRPr lang="en-CA" dirty="0"/>
          </a:p>
        </p:txBody>
      </p:sp>
    </p:spTree>
    <p:extLst>
      <p:ext uri="{BB962C8B-B14F-4D97-AF65-F5344CB8AC3E}">
        <p14:creationId xmlns:p14="http://schemas.microsoft.com/office/powerpoint/2010/main" val="328300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C299558-B7CF-4370-B129-042114AEB3D6}" type="slidenum">
              <a:rPr lang="en-CA" smtClean="0"/>
              <a:pPr/>
              <a:t>‹#›</a:t>
            </a:fld>
            <a:endParaRPr lang="en-CA" dirty="0"/>
          </a:p>
        </p:txBody>
      </p:sp>
    </p:spTree>
    <p:extLst>
      <p:ext uri="{BB962C8B-B14F-4D97-AF65-F5344CB8AC3E}">
        <p14:creationId xmlns:p14="http://schemas.microsoft.com/office/powerpoint/2010/main" val="158878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re 1"/>
          <p:cNvSpPr txBox="1">
            <a:spLocks/>
          </p:cNvSpPr>
          <p:nvPr userDrawn="1"/>
        </p:nvSpPr>
        <p:spPr>
          <a:xfrm>
            <a:off x="133200" y="68400"/>
            <a:ext cx="11919600" cy="1191600"/>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cap="all" baseline="0">
                <a:solidFill>
                  <a:schemeClr val="tx1">
                    <a:lumMod val="50000"/>
                    <a:lumOff val="50000"/>
                  </a:schemeClr>
                </a:solidFill>
                <a:latin typeface="Arial" panose="020B0604020202020204" pitchFamily="34" charset="0"/>
                <a:ea typeface="+mj-ea"/>
                <a:cs typeface="Arial" panose="020B0604020202020204" pitchFamily="34" charset="0"/>
              </a:defRPr>
            </a:lvl1pPr>
          </a:lstStyle>
          <a:p>
            <a:pPr algn="l"/>
            <a:endParaRPr lang="fr-CA" dirty="0">
              <a:solidFill>
                <a:schemeClr val="bg1"/>
              </a:solidFill>
            </a:endParaRPr>
          </a:p>
        </p:txBody>
      </p:sp>
      <p:sp>
        <p:nvSpPr>
          <p:cNvPr id="2" name="Title Placeholder 1"/>
          <p:cNvSpPr>
            <a:spLocks noGrp="1"/>
          </p:cNvSpPr>
          <p:nvPr>
            <p:ph type="title"/>
          </p:nvPr>
        </p:nvSpPr>
        <p:spPr>
          <a:xfrm>
            <a:off x="133200" y="68400"/>
            <a:ext cx="11919600" cy="11916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133200" y="1337187"/>
            <a:ext cx="11919600" cy="48542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5894762" y="6356350"/>
            <a:ext cx="4165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C299558-B7CF-4370-B129-042114AEB3D6}" type="slidenum">
              <a:rPr lang="en-CA" smtClean="0"/>
              <a:pPr/>
              <a:t>‹#›</a:t>
            </a:fld>
            <a:endParaRPr lang="en-CA" dirty="0"/>
          </a:p>
        </p:txBody>
      </p:sp>
      <p:pic>
        <p:nvPicPr>
          <p:cNvPr id="8"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1938" y="6470227"/>
            <a:ext cx="2574549" cy="201268"/>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44184" y="6374678"/>
            <a:ext cx="1464289" cy="352100"/>
          </a:xfrm>
          <a:prstGeom prst="rect">
            <a:avLst/>
          </a:prstGeom>
        </p:spPr>
      </p:pic>
      <p:sp>
        <p:nvSpPr>
          <p:cNvPr id="5" name="TextBox 4">
            <a:extLst>
              <a:ext uri="{FF2B5EF4-FFF2-40B4-BE49-F238E27FC236}">
                <a16:creationId xmlns:a16="http://schemas.microsoft.com/office/drawing/2014/main" id="{A8917A7C-C786-3FA8-5832-DA52952E7C07}"/>
              </a:ext>
            </a:extLst>
          </p:cNvPr>
          <p:cNvSpPr txBox="1"/>
          <p:nvPr userDrawn="1">
            <p:extLst>
              <p:ext uri="{1162E1C5-73C7-4A58-AE30-91384D911F3F}">
                <p184:classification xmlns:p184="http://schemas.microsoft.com/office/powerpoint/2018/4/main" val="hdr"/>
              </p:ext>
            </p:extLst>
          </p:nvPr>
        </p:nvSpPr>
        <p:spPr>
          <a:xfrm>
            <a:off x="10201275" y="63500"/>
            <a:ext cx="1962150"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227304960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63" r:id="rId4"/>
    <p:sldLayoutId id="2147483664" r:id="rId5"/>
    <p:sldLayoutId id="2147483652" r:id="rId6"/>
    <p:sldLayoutId id="2147483653" r:id="rId7"/>
    <p:sldLayoutId id="2147483654" r:id="rId8"/>
    <p:sldLayoutId id="2147483655" r:id="rId9"/>
    <p:sldLayoutId id="2147483656" r:id="rId10"/>
    <p:sldLayoutId id="2147483657"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2800" kern="1200" cap="all"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5" userDrawn="1">
          <p15:clr>
            <a:srgbClr val="F26B43"/>
          </p15:clr>
        </p15:guide>
        <p15:guide id="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an01.safelinks.protection.outlook.com/?url=https%3A%2F%2Fnatural-resources.canada.ca%2Fclimate-change%2Fgreen-infrastructure-programs%2Fsreps%2F23566&amp;data=05%7C01%7Cchristopher.baldus-jeursen%40NRCan-RNCan.gc.ca%7Cfedc50a37a0a4584f93208dbf834a357%7C05c95b3390ca49d5b644288b930b912b%7C0%7C0%7C638376677183324848%7CUnknown%7CTWFpbGZsb3d8eyJWIjoiMC4wLjAwMDAiLCJQIjoiV2luMzIiLCJBTiI6Ik1haWwiLCJXVCI6Mn0%3D%7C3000%7C%7C%7C&amp;sdata=awErWfQbVV9kX2ZpK7zGigRJIxCJ0a7C6VNNrozXXf4%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can01.safelinks.protection.outlook.com/?url=https%3A%2F%2Fnatural-resources.canada.ca%2Freducingdiesel&amp;data=05%7C01%7Cchristopher.baldus-jeursen%40NRCan-RNCan.gc.ca%7Cfedc50a37a0a4584f93208dbf834a357%7C05c95b3390ca49d5b644288b930b912b%7C0%7C0%7C638376677183324848%7CUnknown%7CTWFpbGZsb3d8eyJWIjoiMC4wLjAwMDAiLCJQIjoiV2luMzIiLCJBTiI6Ik1haWwiLCJXVCI6Mn0%3D%7C3000%7C%7C%7C&amp;sdata=wXt7iX5gPK2bgsqylus5OehBv1%2BfAzm7vxQTm6kBunk%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University of Western Ontario Agrivoltaic conference </a:t>
            </a:r>
            <a:endParaRPr lang="en-CA" dirty="0">
              <a:latin typeface="Arial"/>
              <a:cs typeface="Arial"/>
            </a:endParaRPr>
          </a:p>
        </p:txBody>
      </p:sp>
      <p:pic>
        <p:nvPicPr>
          <p:cNvPr id="4" name="Picture 3"/>
          <p:cNvPicPr>
            <a:picLocks noChangeAspect="1"/>
          </p:cNvPicPr>
          <p:nvPr/>
        </p:nvPicPr>
        <p:blipFill>
          <a:blip r:embed="rId3"/>
          <a:stretch>
            <a:fillRect/>
          </a:stretch>
        </p:blipFill>
        <p:spPr>
          <a:xfrm>
            <a:off x="133199" y="6353147"/>
            <a:ext cx="2978563" cy="466790"/>
          </a:xfrm>
          <a:prstGeom prst="rect">
            <a:avLst/>
          </a:prstGeom>
        </p:spPr>
      </p:pic>
      <p:pic>
        <p:nvPicPr>
          <p:cNvPr id="6" name="Picture 5"/>
          <p:cNvPicPr>
            <a:picLocks noChangeAspect="1"/>
          </p:cNvPicPr>
          <p:nvPr/>
        </p:nvPicPr>
        <p:blipFill>
          <a:blip r:embed="rId4"/>
          <a:stretch>
            <a:fillRect/>
          </a:stretch>
        </p:blipFill>
        <p:spPr>
          <a:xfrm>
            <a:off x="10332055" y="6250329"/>
            <a:ext cx="1859945" cy="569608"/>
          </a:xfrm>
          <a:prstGeom prst="rect">
            <a:avLst/>
          </a:prstGeom>
        </p:spPr>
      </p:pic>
      <p:pic>
        <p:nvPicPr>
          <p:cNvPr id="8" name="Picture 7"/>
          <p:cNvPicPr>
            <a:picLocks noChangeAspect="1"/>
          </p:cNvPicPr>
          <p:nvPr/>
        </p:nvPicPr>
        <p:blipFill rotWithShape="1">
          <a:blip r:embed="rId5"/>
          <a:srcRect l="2354"/>
          <a:stretch/>
        </p:blipFill>
        <p:spPr>
          <a:xfrm>
            <a:off x="6473804" y="2918191"/>
            <a:ext cx="2754774" cy="1673947"/>
          </a:xfrm>
          <a:prstGeom prst="rect">
            <a:avLst/>
          </a:prstGeom>
        </p:spPr>
      </p:pic>
      <p:sp>
        <p:nvSpPr>
          <p:cNvPr id="7" name="TextBox 6"/>
          <p:cNvSpPr txBox="1"/>
          <p:nvPr/>
        </p:nvSpPr>
        <p:spPr>
          <a:xfrm>
            <a:off x="9505544" y="5094514"/>
            <a:ext cx="2381656" cy="646331"/>
          </a:xfrm>
          <a:prstGeom prst="rect">
            <a:avLst/>
          </a:prstGeom>
          <a:noFill/>
        </p:spPr>
        <p:txBody>
          <a:bodyPr wrap="square" rtlCol="0">
            <a:spAutoFit/>
          </a:bodyPr>
          <a:lstStyle/>
          <a:p>
            <a:r>
              <a:rPr lang="en-CA" dirty="0">
                <a:solidFill>
                  <a:schemeClr val="bg1"/>
                </a:solidFill>
              </a:rPr>
              <a:t>C. Baldus-Jeursen</a:t>
            </a:r>
          </a:p>
          <a:p>
            <a:r>
              <a:rPr lang="en-CA" dirty="0">
                <a:solidFill>
                  <a:schemeClr val="bg1"/>
                </a:solidFill>
              </a:rPr>
              <a:t>December 11</a:t>
            </a:r>
            <a:r>
              <a:rPr lang="en-CA" baseline="30000" dirty="0">
                <a:solidFill>
                  <a:schemeClr val="bg1"/>
                </a:solidFill>
              </a:rPr>
              <a:t>th</a:t>
            </a:r>
            <a:r>
              <a:rPr lang="en-CA" dirty="0">
                <a:solidFill>
                  <a:schemeClr val="bg1"/>
                </a:solidFill>
              </a:rPr>
              <a:t>, 2023</a:t>
            </a:r>
          </a:p>
        </p:txBody>
      </p:sp>
    </p:spTree>
    <p:extLst>
      <p:ext uri="{BB962C8B-B14F-4D97-AF65-F5344CB8AC3E}">
        <p14:creationId xmlns:p14="http://schemas.microsoft.com/office/powerpoint/2010/main" val="15186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Natural Resources Canada</a:t>
            </a:r>
          </a:p>
        </p:txBody>
      </p:sp>
      <p:sp>
        <p:nvSpPr>
          <p:cNvPr id="3" name="Content Placeholder 2"/>
          <p:cNvSpPr>
            <a:spLocks noGrp="1"/>
          </p:cNvSpPr>
          <p:nvPr>
            <p:ph sz="half" idx="1"/>
          </p:nvPr>
        </p:nvSpPr>
        <p:spPr>
          <a:xfrm>
            <a:off x="133200" y="1335599"/>
            <a:ext cx="6458986" cy="4852800"/>
          </a:xfrm>
        </p:spPr>
        <p:txBody>
          <a:bodyPr>
            <a:normAutofit fontScale="92500" lnSpcReduction="10000"/>
          </a:bodyPr>
          <a:lstStyle/>
          <a:p>
            <a:r>
              <a:rPr lang="en-US" dirty="0"/>
              <a:t>Canmet (Varennes): facilitate research, development and demonstration of agrivoltaic technologies through system testing and PV potential studies. </a:t>
            </a:r>
          </a:p>
          <a:p>
            <a:r>
              <a:rPr lang="en-US" dirty="0"/>
              <a:t>Address topics that would be high-risk, long-term, or not immediately profitable.</a:t>
            </a:r>
          </a:p>
          <a:p>
            <a:r>
              <a:rPr lang="en-GB" dirty="0"/>
              <a:t>Participate in Canada’s agrivoltaic transition by providing data that can be used by other departments such as the </a:t>
            </a:r>
            <a:r>
              <a:rPr lang="en-US" dirty="0"/>
              <a:t>Renewable and Electrical Energy Division (REED) and the Office of Energy Research and Development (OERD). </a:t>
            </a:r>
          </a:p>
          <a:p>
            <a:r>
              <a:rPr lang="en-US" dirty="0"/>
              <a:t>Possible partnership between Natural Resources Canada and Agriculture and Agri-Food Canada to combine farming and PV expertise. </a:t>
            </a:r>
            <a:r>
              <a:rPr lang="en-GB" dirty="0"/>
              <a:t> </a:t>
            </a:r>
          </a:p>
          <a:p>
            <a:pPr marL="0" indent="0">
              <a:buNone/>
            </a:pPr>
            <a:endParaRPr lang="en-CA" dirty="0"/>
          </a:p>
        </p:txBody>
      </p:sp>
      <p:sp>
        <p:nvSpPr>
          <p:cNvPr id="5" name="Slide Number Placeholder 4"/>
          <p:cNvSpPr>
            <a:spLocks noGrp="1"/>
          </p:cNvSpPr>
          <p:nvPr>
            <p:ph type="sldNum" sz="quarter" idx="10"/>
          </p:nvPr>
        </p:nvSpPr>
        <p:spPr/>
        <p:txBody>
          <a:bodyPr/>
          <a:lstStyle/>
          <a:p>
            <a:fld id="{0C299558-B7CF-4370-B129-042114AEB3D6}" type="slidenum">
              <a:rPr lang="en-CA" smtClean="0"/>
              <a:pPr/>
              <a:t>2</a:t>
            </a:fld>
            <a:endParaRPr lang="en-CA" dirty="0"/>
          </a:p>
        </p:txBody>
      </p:sp>
      <p:pic>
        <p:nvPicPr>
          <p:cNvPr id="6" name="Picture 5">
            <a:extLst>
              <a:ext uri="{FF2B5EF4-FFF2-40B4-BE49-F238E27FC236}">
                <a16:creationId xmlns:a16="http://schemas.microsoft.com/office/drawing/2014/main" id="{AB95138A-B64E-5991-5998-E01298E75A19}"/>
              </a:ext>
            </a:extLst>
          </p:cNvPr>
          <p:cNvPicPr>
            <a:picLocks noChangeAspect="1"/>
          </p:cNvPicPr>
          <p:nvPr/>
        </p:nvPicPr>
        <p:blipFill rotWithShape="1">
          <a:blip r:embed="rId3"/>
          <a:srcRect t="16657"/>
          <a:stretch/>
        </p:blipFill>
        <p:spPr>
          <a:xfrm>
            <a:off x="6592186" y="3790657"/>
            <a:ext cx="5325218" cy="2397742"/>
          </a:xfrm>
          <a:prstGeom prst="rect">
            <a:avLst/>
          </a:prstGeom>
        </p:spPr>
      </p:pic>
      <p:pic>
        <p:nvPicPr>
          <p:cNvPr id="9" name="Picture 8">
            <a:extLst>
              <a:ext uri="{FF2B5EF4-FFF2-40B4-BE49-F238E27FC236}">
                <a16:creationId xmlns:a16="http://schemas.microsoft.com/office/drawing/2014/main" id="{1882949F-42DB-8093-A87C-9B9676406F5D}"/>
              </a:ext>
            </a:extLst>
          </p:cNvPr>
          <p:cNvPicPr>
            <a:picLocks noChangeAspect="1"/>
          </p:cNvPicPr>
          <p:nvPr/>
        </p:nvPicPr>
        <p:blipFill>
          <a:blip r:embed="rId4"/>
          <a:stretch>
            <a:fillRect/>
          </a:stretch>
        </p:blipFill>
        <p:spPr>
          <a:xfrm>
            <a:off x="6592186" y="1335599"/>
            <a:ext cx="5325218" cy="2397742"/>
          </a:xfrm>
          <a:prstGeom prst="rect">
            <a:avLst/>
          </a:prstGeom>
        </p:spPr>
      </p:pic>
    </p:spTree>
    <p:extLst>
      <p:ext uri="{BB962C8B-B14F-4D97-AF65-F5344CB8AC3E}">
        <p14:creationId xmlns:p14="http://schemas.microsoft.com/office/powerpoint/2010/main" val="7002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3C87-53AE-5ED3-576A-EB4292255436}"/>
              </a:ext>
            </a:extLst>
          </p:cNvPr>
          <p:cNvSpPr>
            <a:spLocks noGrp="1"/>
          </p:cNvSpPr>
          <p:nvPr>
            <p:ph type="title"/>
          </p:nvPr>
        </p:nvSpPr>
        <p:spPr/>
        <p:txBody>
          <a:bodyPr/>
          <a:lstStyle/>
          <a:p>
            <a:pPr algn="ctr"/>
            <a:r>
              <a:rPr lang="fr-CA" dirty="0"/>
              <a:t>Central </a:t>
            </a:r>
            <a:r>
              <a:rPr lang="fr-CA" dirty="0" err="1"/>
              <a:t>Experimental</a:t>
            </a:r>
            <a:r>
              <a:rPr lang="fr-CA" dirty="0"/>
              <a:t> </a:t>
            </a:r>
            <a:r>
              <a:rPr lang="fr-CA" dirty="0" err="1"/>
              <a:t>Farm</a:t>
            </a:r>
            <a:endParaRPr lang="en-CA" dirty="0"/>
          </a:p>
        </p:txBody>
      </p:sp>
      <p:sp>
        <p:nvSpPr>
          <p:cNvPr id="5" name="Slide Number Placeholder 4">
            <a:extLst>
              <a:ext uri="{FF2B5EF4-FFF2-40B4-BE49-F238E27FC236}">
                <a16:creationId xmlns:a16="http://schemas.microsoft.com/office/drawing/2014/main" id="{F5A2A674-6098-18B1-21AF-9F3EC4D8C4D9}"/>
              </a:ext>
            </a:extLst>
          </p:cNvPr>
          <p:cNvSpPr>
            <a:spLocks noGrp="1"/>
          </p:cNvSpPr>
          <p:nvPr>
            <p:ph type="sldNum" sz="quarter" idx="10"/>
          </p:nvPr>
        </p:nvSpPr>
        <p:spPr/>
        <p:txBody>
          <a:bodyPr/>
          <a:lstStyle/>
          <a:p>
            <a:fld id="{0C299558-B7CF-4370-B129-042114AEB3D6}" type="slidenum">
              <a:rPr lang="en-CA" smtClean="0"/>
              <a:pPr/>
              <a:t>3</a:t>
            </a:fld>
            <a:endParaRPr lang="en-CA" dirty="0"/>
          </a:p>
        </p:txBody>
      </p:sp>
      <p:sp>
        <p:nvSpPr>
          <p:cNvPr id="9" name="Content Placeholder 8">
            <a:extLst>
              <a:ext uri="{FF2B5EF4-FFF2-40B4-BE49-F238E27FC236}">
                <a16:creationId xmlns:a16="http://schemas.microsoft.com/office/drawing/2014/main" id="{1C66B639-F872-83A2-DC29-9BC9DF7DC216}"/>
              </a:ext>
            </a:extLst>
          </p:cNvPr>
          <p:cNvSpPr>
            <a:spLocks noGrp="1"/>
          </p:cNvSpPr>
          <p:nvPr>
            <p:ph sz="half" idx="1"/>
          </p:nvPr>
        </p:nvSpPr>
        <p:spPr>
          <a:xfrm>
            <a:off x="133200" y="1335599"/>
            <a:ext cx="6618474" cy="4852800"/>
          </a:xfrm>
        </p:spPr>
        <p:txBody>
          <a:bodyPr/>
          <a:lstStyle/>
          <a:p>
            <a:r>
              <a:rPr lang="en-US" dirty="0"/>
              <a:t>Site established in 1886 and currently operated as one of Agriculture and Agri-Food Canada's network of 20 research and development </a:t>
            </a:r>
            <a:r>
              <a:rPr lang="en-US" dirty="0" err="1"/>
              <a:t>centres</a:t>
            </a:r>
            <a:r>
              <a:rPr lang="en-US" dirty="0"/>
              <a:t>.</a:t>
            </a:r>
          </a:p>
          <a:p>
            <a:r>
              <a:rPr lang="en-CA" dirty="0"/>
              <a:t>Ottawa Research and Development Centre (RDC) mandate: improved spring and winter wheat, oats, barley, corn, agronomic practices and technologies for eastern Canada. </a:t>
            </a:r>
          </a:p>
          <a:p>
            <a:r>
              <a:rPr lang="en-CA" dirty="0"/>
              <a:t>RDC f</a:t>
            </a:r>
            <a:r>
              <a:rPr lang="en-US" dirty="0" err="1"/>
              <a:t>unding</a:t>
            </a:r>
            <a:r>
              <a:rPr lang="en-US" dirty="0"/>
              <a:t> supports the agriculture and agri-food sectors.</a:t>
            </a:r>
            <a:endParaRPr lang="en-CA" dirty="0"/>
          </a:p>
        </p:txBody>
      </p:sp>
      <p:pic>
        <p:nvPicPr>
          <p:cNvPr id="13" name="Picture 12">
            <a:extLst>
              <a:ext uri="{FF2B5EF4-FFF2-40B4-BE49-F238E27FC236}">
                <a16:creationId xmlns:a16="http://schemas.microsoft.com/office/drawing/2014/main" id="{648AC20D-2CBC-D99A-9734-0E8677B6D476}"/>
              </a:ext>
            </a:extLst>
          </p:cNvPr>
          <p:cNvPicPr>
            <a:picLocks noChangeAspect="1"/>
          </p:cNvPicPr>
          <p:nvPr/>
        </p:nvPicPr>
        <p:blipFill rotWithShape="1">
          <a:blip r:embed="rId2"/>
          <a:srcRect l="22013" r="2198"/>
          <a:stretch/>
        </p:blipFill>
        <p:spPr>
          <a:xfrm>
            <a:off x="6834613" y="1335598"/>
            <a:ext cx="5218188" cy="4852799"/>
          </a:xfrm>
          <a:prstGeom prst="rect">
            <a:avLst/>
          </a:prstGeom>
        </p:spPr>
      </p:pic>
    </p:spTree>
    <p:extLst>
      <p:ext uri="{BB962C8B-B14F-4D97-AF65-F5344CB8AC3E}">
        <p14:creationId xmlns:p14="http://schemas.microsoft.com/office/powerpoint/2010/main" val="369583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Office of Energy Research and Development</a:t>
            </a:r>
          </a:p>
        </p:txBody>
      </p:sp>
      <p:sp>
        <p:nvSpPr>
          <p:cNvPr id="3" name="Content Placeholder 2"/>
          <p:cNvSpPr>
            <a:spLocks noGrp="1"/>
          </p:cNvSpPr>
          <p:nvPr>
            <p:ph sz="half" idx="1"/>
          </p:nvPr>
        </p:nvSpPr>
        <p:spPr>
          <a:xfrm>
            <a:off x="133200" y="1335599"/>
            <a:ext cx="11919600" cy="4852800"/>
          </a:xfrm>
        </p:spPr>
        <p:txBody>
          <a:bodyPr>
            <a:normAutofit/>
          </a:bodyPr>
          <a:lstStyle/>
          <a:p>
            <a:r>
              <a:rPr lang="en-US" b="0" i="0" dirty="0">
                <a:solidFill>
                  <a:srgbClr val="333333"/>
                </a:solidFill>
                <a:effectLst/>
                <a:latin typeface="+mj-lt"/>
              </a:rPr>
              <a:t>The Office of Energy Research and Development (OERD) leads the Government of Canada’s efforts in delivering renewable energy RD&amp;D funding, for example through mechanisms like the Energy Innovation Program. </a:t>
            </a:r>
          </a:p>
          <a:p>
            <a:r>
              <a:rPr lang="en-US" b="0" i="0" dirty="0">
                <a:solidFill>
                  <a:srgbClr val="333333"/>
                </a:solidFill>
                <a:effectLst/>
                <a:latin typeface="+mj-lt"/>
              </a:rPr>
              <a:t>With a focus on influencing the pace and direction of energy system transformation, OERD targets impactful technologies to maximize environmental and economic outcomes. </a:t>
            </a:r>
            <a:endParaRPr lang="en-US" dirty="0">
              <a:solidFill>
                <a:srgbClr val="333333"/>
              </a:solidFill>
              <a:latin typeface="+mj-lt"/>
            </a:endParaRPr>
          </a:p>
          <a:p>
            <a:r>
              <a:rPr lang="en-US" b="0" i="0" dirty="0">
                <a:solidFill>
                  <a:srgbClr val="333333"/>
                </a:solidFill>
                <a:effectLst/>
                <a:latin typeface="+mj-lt"/>
              </a:rPr>
              <a:t>OERD invests in 13 federal departments and agencies to undertake RD&amp;D, as well as Canadian small and medium enterprises, utilities, and other industries.</a:t>
            </a:r>
          </a:p>
          <a:p>
            <a:r>
              <a:rPr lang="en-US" dirty="0">
                <a:solidFill>
                  <a:srgbClr val="333333"/>
                </a:solidFill>
                <a:latin typeface="+mj-lt"/>
              </a:rPr>
              <a:t>Invested approximately $500 million since 2016 across 300 projects. Results include direct/indirect employment, development of codes/standards/regulations, patents, licenses, and peer-reviewed publications. </a:t>
            </a:r>
            <a:endParaRPr lang="en-CA" dirty="0">
              <a:latin typeface="+mj-lt"/>
            </a:endParaRPr>
          </a:p>
        </p:txBody>
      </p:sp>
      <p:sp>
        <p:nvSpPr>
          <p:cNvPr id="5" name="Slide Number Placeholder 4"/>
          <p:cNvSpPr>
            <a:spLocks noGrp="1"/>
          </p:cNvSpPr>
          <p:nvPr>
            <p:ph type="sldNum" sz="quarter" idx="10"/>
          </p:nvPr>
        </p:nvSpPr>
        <p:spPr/>
        <p:txBody>
          <a:bodyPr/>
          <a:lstStyle/>
          <a:p>
            <a:fld id="{0C299558-B7CF-4370-B129-042114AEB3D6}" type="slidenum">
              <a:rPr lang="en-CA" smtClean="0"/>
              <a:pPr/>
              <a:t>4</a:t>
            </a:fld>
            <a:endParaRPr lang="en-CA" dirty="0"/>
          </a:p>
        </p:txBody>
      </p:sp>
    </p:spTree>
    <p:extLst>
      <p:ext uri="{BB962C8B-B14F-4D97-AF65-F5344CB8AC3E}">
        <p14:creationId xmlns:p14="http://schemas.microsoft.com/office/powerpoint/2010/main" val="235397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995F-B93D-3A6A-5C14-C7DFB52D4554}"/>
              </a:ext>
            </a:extLst>
          </p:cNvPr>
          <p:cNvSpPr>
            <a:spLocks noGrp="1"/>
          </p:cNvSpPr>
          <p:nvPr>
            <p:ph type="title"/>
          </p:nvPr>
        </p:nvSpPr>
        <p:spPr/>
        <p:txBody>
          <a:bodyPr/>
          <a:lstStyle/>
          <a:p>
            <a:pPr algn="ctr"/>
            <a:r>
              <a:rPr lang="en-CA" dirty="0"/>
              <a:t>Additional programs</a:t>
            </a:r>
          </a:p>
        </p:txBody>
      </p:sp>
      <p:sp>
        <p:nvSpPr>
          <p:cNvPr id="3" name="Content Placeholder 2">
            <a:extLst>
              <a:ext uri="{FF2B5EF4-FFF2-40B4-BE49-F238E27FC236}">
                <a16:creationId xmlns:a16="http://schemas.microsoft.com/office/drawing/2014/main" id="{05A5E885-5E68-C973-9BCE-EB1C1731D2CC}"/>
              </a:ext>
            </a:extLst>
          </p:cNvPr>
          <p:cNvSpPr>
            <a:spLocks noGrp="1"/>
          </p:cNvSpPr>
          <p:nvPr>
            <p:ph sz="half" idx="1"/>
          </p:nvPr>
        </p:nvSpPr>
        <p:spPr>
          <a:xfrm>
            <a:off x="133200" y="1335598"/>
            <a:ext cx="11919600" cy="4767489"/>
          </a:xfrm>
        </p:spPr>
        <p:txBody>
          <a:bodyPr/>
          <a:lstStyle/>
          <a:p>
            <a:pPr marL="342900" lvl="0" indent="-342900">
              <a:buFont typeface="Symbol" panose="05050102010706020507" pitchFamily="18" charset="2"/>
              <a:buChar char=""/>
            </a:pPr>
            <a:r>
              <a:rPr lang="en-CA" u="sng" dirty="0">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Smart Renewables and Electrification Pathways Program (canada.ca)</a:t>
            </a:r>
            <a:r>
              <a:rPr lang="en-CA" dirty="0">
                <a:effectLst/>
                <a:latin typeface="+mj-lt"/>
                <a:ea typeface="Times New Roman" panose="02020603050405020304" pitchFamily="18" charset="0"/>
              </a:rPr>
              <a:t> – supports the permanent deployment of renewables (including solar) across the country. This program also supports communities and organizations with acquiring the knowledge and tools needed to develop renewable energy and grid modernization projects.  </a:t>
            </a:r>
            <a:endParaRPr lang="en-CA" dirty="0">
              <a:effectLst/>
              <a:latin typeface="+mj-lt"/>
              <a:ea typeface="Calibri" panose="020F0502020204030204" pitchFamily="34" charset="0"/>
            </a:endParaRPr>
          </a:p>
          <a:p>
            <a:pPr marL="342900" lvl="0" indent="-342900">
              <a:buFont typeface="Symbol" panose="05050102010706020507" pitchFamily="18" charset="2"/>
              <a:buChar char=""/>
            </a:pPr>
            <a:r>
              <a:rPr lang="en-CA" u="sng" dirty="0">
                <a:effectLst/>
                <a:latin typeface="+mj-lt"/>
                <a:ea typeface="Times New Roman" panose="02020603050405020304" pitchFamily="18" charset="0"/>
                <a:hlinkClick r:id="rId4">
                  <a:extLst>
                    <a:ext uri="{A12FA001-AC4F-418D-AE19-62706E023703}">
                      <ahyp:hlinkClr xmlns:ahyp="http://schemas.microsoft.com/office/drawing/2018/hyperlinkcolor" val="tx"/>
                    </a:ext>
                  </a:extLst>
                </a:hlinkClick>
              </a:rPr>
              <a:t>Clean Energy for Rural and Remote Communities Program (canada.ca)</a:t>
            </a:r>
            <a:r>
              <a:rPr lang="en-CA" dirty="0">
                <a:effectLst/>
                <a:latin typeface="+mj-lt"/>
                <a:ea typeface="Times New Roman" panose="02020603050405020304" pitchFamily="18" charset="0"/>
              </a:rPr>
              <a:t> – accepting applications for research, development, and demonstration of clean energy projects in rural and remote communities. </a:t>
            </a:r>
            <a:endParaRPr lang="en-CA" dirty="0">
              <a:effectLst/>
              <a:latin typeface="+mj-lt"/>
              <a:ea typeface="Calibri" panose="020F0502020204030204" pitchFamily="34" charset="0"/>
            </a:endParaRPr>
          </a:p>
          <a:p>
            <a:endParaRPr lang="en-CA" dirty="0"/>
          </a:p>
        </p:txBody>
      </p:sp>
      <p:sp>
        <p:nvSpPr>
          <p:cNvPr id="5" name="Slide Number Placeholder 4">
            <a:extLst>
              <a:ext uri="{FF2B5EF4-FFF2-40B4-BE49-F238E27FC236}">
                <a16:creationId xmlns:a16="http://schemas.microsoft.com/office/drawing/2014/main" id="{FF834A7E-CD31-FAD9-3125-0D838B44AE85}"/>
              </a:ext>
            </a:extLst>
          </p:cNvPr>
          <p:cNvSpPr>
            <a:spLocks noGrp="1"/>
          </p:cNvSpPr>
          <p:nvPr>
            <p:ph type="sldNum" sz="quarter" idx="10"/>
          </p:nvPr>
        </p:nvSpPr>
        <p:spPr/>
        <p:txBody>
          <a:bodyPr/>
          <a:lstStyle/>
          <a:p>
            <a:fld id="{0C299558-B7CF-4370-B129-042114AEB3D6}" type="slidenum">
              <a:rPr lang="en-CA" smtClean="0"/>
              <a:pPr/>
              <a:t>5</a:t>
            </a:fld>
            <a:endParaRPr lang="en-CA" dirty="0"/>
          </a:p>
        </p:txBody>
      </p:sp>
    </p:spTree>
    <p:extLst>
      <p:ext uri="{BB962C8B-B14F-4D97-AF65-F5344CB8AC3E}">
        <p14:creationId xmlns:p14="http://schemas.microsoft.com/office/powerpoint/2010/main" val="23593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FEC2-A47C-97F7-22CE-E434AF20A133}"/>
              </a:ext>
            </a:extLst>
          </p:cNvPr>
          <p:cNvSpPr>
            <a:spLocks noGrp="1"/>
          </p:cNvSpPr>
          <p:nvPr>
            <p:ph type="title"/>
          </p:nvPr>
        </p:nvSpPr>
        <p:spPr/>
        <p:txBody>
          <a:bodyPr/>
          <a:lstStyle/>
          <a:p>
            <a:pPr algn="ctr"/>
            <a:r>
              <a:rPr lang="fr-CA" dirty="0"/>
              <a:t>Preliminary </a:t>
            </a:r>
            <a:r>
              <a:rPr lang="fr-CA" dirty="0" err="1"/>
              <a:t>studies</a:t>
            </a:r>
            <a:r>
              <a:rPr lang="fr-CA" dirty="0"/>
              <a:t> &amp; </a:t>
            </a:r>
            <a:r>
              <a:rPr lang="fr-CA" dirty="0" err="1"/>
              <a:t>recommendations</a:t>
            </a:r>
            <a:endParaRPr lang="en-CA" dirty="0"/>
          </a:p>
        </p:txBody>
      </p:sp>
      <p:sp>
        <p:nvSpPr>
          <p:cNvPr id="5" name="Slide Number Placeholder 4">
            <a:extLst>
              <a:ext uri="{FF2B5EF4-FFF2-40B4-BE49-F238E27FC236}">
                <a16:creationId xmlns:a16="http://schemas.microsoft.com/office/drawing/2014/main" id="{E5560A3E-3DC0-6697-4CD1-84519E0B3D1B}"/>
              </a:ext>
            </a:extLst>
          </p:cNvPr>
          <p:cNvSpPr>
            <a:spLocks noGrp="1"/>
          </p:cNvSpPr>
          <p:nvPr>
            <p:ph type="sldNum" sz="quarter" idx="10"/>
          </p:nvPr>
        </p:nvSpPr>
        <p:spPr/>
        <p:txBody>
          <a:bodyPr/>
          <a:lstStyle/>
          <a:p>
            <a:fld id="{0C299558-B7CF-4370-B129-042114AEB3D6}" type="slidenum">
              <a:rPr lang="en-CA" smtClean="0"/>
              <a:pPr/>
              <a:t>6</a:t>
            </a:fld>
            <a:endParaRPr lang="en-CA" dirty="0"/>
          </a:p>
        </p:txBody>
      </p:sp>
      <p:pic>
        <p:nvPicPr>
          <p:cNvPr id="7" name="Picture 6">
            <a:extLst>
              <a:ext uri="{FF2B5EF4-FFF2-40B4-BE49-F238E27FC236}">
                <a16:creationId xmlns:a16="http://schemas.microsoft.com/office/drawing/2014/main" id="{23349161-60D3-47BA-EF31-3C63BD7C05FB}"/>
              </a:ext>
            </a:extLst>
          </p:cNvPr>
          <p:cNvPicPr>
            <a:picLocks noChangeAspect="1"/>
          </p:cNvPicPr>
          <p:nvPr/>
        </p:nvPicPr>
        <p:blipFill>
          <a:blip r:embed="rId3"/>
          <a:stretch>
            <a:fillRect/>
          </a:stretch>
        </p:blipFill>
        <p:spPr>
          <a:xfrm>
            <a:off x="511495" y="1366966"/>
            <a:ext cx="11281842" cy="4740413"/>
          </a:xfrm>
          <a:prstGeom prst="rect">
            <a:avLst/>
          </a:prstGeom>
        </p:spPr>
      </p:pic>
    </p:spTree>
    <p:extLst>
      <p:ext uri="{BB962C8B-B14F-4D97-AF65-F5344CB8AC3E}">
        <p14:creationId xmlns:p14="http://schemas.microsoft.com/office/powerpoint/2010/main" val="351585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CA" dirty="0"/>
              <a:t>Contact information</a:t>
            </a:r>
          </a:p>
        </p:txBody>
      </p:sp>
      <p:sp>
        <p:nvSpPr>
          <p:cNvPr id="24" name="Text Placeholder 23"/>
          <p:cNvSpPr>
            <a:spLocks noGrp="1"/>
          </p:cNvSpPr>
          <p:nvPr>
            <p:ph type="body" sz="quarter" idx="11"/>
          </p:nvPr>
        </p:nvSpPr>
        <p:spPr>
          <a:xfrm>
            <a:off x="4486275" y="1473494"/>
            <a:ext cx="4556125" cy="3240746"/>
          </a:xfrm>
        </p:spPr>
        <p:txBody>
          <a:bodyPr>
            <a:normAutofit/>
          </a:bodyPr>
          <a:lstStyle/>
          <a:p>
            <a:r>
              <a:rPr lang="fr-CA" dirty="0"/>
              <a:t>Christopher Baldus-Jeursen</a:t>
            </a:r>
            <a:br>
              <a:rPr lang="fr-CA" dirty="0"/>
            </a:br>
            <a:r>
              <a:rPr lang="fr-CA" dirty="0" err="1">
                <a:solidFill>
                  <a:schemeClr val="bg1"/>
                </a:solidFill>
              </a:rPr>
              <a:t>Photovoltaic</a:t>
            </a:r>
            <a:r>
              <a:rPr lang="fr-CA" dirty="0">
                <a:solidFill>
                  <a:schemeClr val="bg1"/>
                </a:solidFill>
              </a:rPr>
              <a:t> </a:t>
            </a:r>
            <a:r>
              <a:rPr lang="fr-CA" dirty="0" err="1">
                <a:solidFill>
                  <a:schemeClr val="bg1"/>
                </a:solidFill>
              </a:rPr>
              <a:t>Researcher</a:t>
            </a:r>
            <a:r>
              <a:rPr lang="fr-CA" dirty="0">
                <a:solidFill>
                  <a:schemeClr val="bg1"/>
                </a:solidFill>
              </a:rPr>
              <a:t>                    </a:t>
            </a:r>
            <a:r>
              <a:rPr lang="fr-CA" dirty="0"/>
              <a:t>Natural Resources Canada  </a:t>
            </a:r>
            <a:r>
              <a:rPr lang="fr-CA" dirty="0">
                <a:solidFill>
                  <a:schemeClr val="bg1"/>
                </a:solidFill>
              </a:rPr>
              <a:t>christopher.baldus-jeursen@nrcan-rncan.gc.ca	 	                    </a:t>
            </a:r>
            <a:r>
              <a:rPr lang="fr-CA" dirty="0"/>
              <a:t>Phone: </a:t>
            </a:r>
            <a:r>
              <a:rPr lang="fr-CA" dirty="0">
                <a:solidFill>
                  <a:schemeClr val="bg1"/>
                </a:solidFill>
              </a:rPr>
              <a:t>438-462-5782</a:t>
            </a:r>
          </a:p>
          <a:p>
            <a:endParaRPr lang="fr-CA" dirty="0"/>
          </a:p>
          <a:p>
            <a:endParaRPr lang="en-CA" dirty="0"/>
          </a:p>
        </p:txBody>
      </p:sp>
    </p:spTree>
    <p:extLst>
      <p:ext uri="{BB962C8B-B14F-4D97-AF65-F5344CB8AC3E}">
        <p14:creationId xmlns:p14="http://schemas.microsoft.com/office/powerpoint/2010/main" val="115943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475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573c1223337334680557f0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Corpo template">
      <a:dk1>
        <a:sysClr val="windowText" lastClr="000000"/>
      </a:dk1>
      <a:lt1>
        <a:sysClr val="window" lastClr="FFFFFF"/>
      </a:lt1>
      <a:dk2>
        <a:srgbClr val="44546A"/>
      </a:dk2>
      <a:lt2>
        <a:srgbClr val="E7E6E6"/>
      </a:lt2>
      <a:accent1>
        <a:srgbClr val="1F4E79"/>
      </a:accent1>
      <a:accent2>
        <a:srgbClr val="C42127"/>
      </a:accent2>
      <a:accent3>
        <a:srgbClr val="7F7F7F"/>
      </a:accent3>
      <a:accent4>
        <a:srgbClr val="ECF7FE"/>
      </a:accent4>
      <a:accent5>
        <a:srgbClr val="4472C4"/>
      </a:accent5>
      <a:accent6>
        <a:srgbClr val="21A5F7"/>
      </a:accent6>
      <a:hlink>
        <a:srgbClr val="135E9C"/>
      </a:hlink>
      <a:folHlink>
        <a:srgbClr val="954F72"/>
      </a:folHlink>
    </a:clrScheme>
    <a:fontScheme name="Corpo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D492CADF6AEC46B0BD062BF936A67E" ma:contentTypeVersion="40" ma:contentTypeDescription="Create a new document." ma:contentTypeScope="" ma:versionID="09cb7ca52706386516186ed5df50a14c">
  <xsd:schema xmlns:xsd="http://www.w3.org/2001/XMLSchema" xmlns:xs="http://www.w3.org/2001/XMLSchema" xmlns:p="http://schemas.microsoft.com/office/2006/metadata/properties" xmlns:ns2="496a35c0-d729-4910-9e2a-8fa1753ed261" xmlns:ns4="7da44f2c-f654-42a3-803a-5c3ea5e587b1" targetNamespace="http://schemas.microsoft.com/office/2006/metadata/properties" ma:root="true" ma:fieldsID="09ea1332e536250ac6c89ffc0738df7a" ns2:_="" ns4:_="">
    <xsd:import namespace="496a35c0-d729-4910-9e2a-8fa1753ed261"/>
    <xsd:import namespace="7da44f2c-f654-42a3-803a-5c3ea5e587b1"/>
    <xsd:element name="properties">
      <xsd:complexType>
        <xsd:sequence>
          <xsd:element name="documentManagement">
            <xsd:complexType>
              <xsd:all>
                <xsd:element ref="ns2:Corporate_x0020_Subthemes" minOccurs="0"/>
                <xsd:element ref="ns2:Master_x0020_Documents_x0020_Category" minOccurs="0"/>
                <xsd:element ref="ns4:Master_x0020_Documents_x0020_Type" minOccurs="0"/>
                <xsd:element ref="ns2:Background_x0020_Literature" minOccurs="0"/>
                <xsd:element ref="ns2:Theme" minOccurs="0"/>
                <xsd:element ref="ns4:AF_x002f_FY" minOccurs="0"/>
                <xsd:element ref="ns4:Event" minOccurs="0"/>
                <xsd:element ref="ns4:Group" minOccurs="0"/>
                <xsd:element ref="ns4:Service" minOccurs="0"/>
                <xsd:element ref="ns4:Platform" minOccurs="0"/>
                <xsd:element ref="ns4:Committe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35c0-d729-4910-9e2a-8fa1753ed261" elementFormDefault="qualified">
    <xsd:import namespace="http://schemas.microsoft.com/office/2006/documentManagement/types"/>
    <xsd:import namespace="http://schemas.microsoft.com/office/infopath/2007/PartnerControls"/>
    <xsd:element name="Corporate_x0020_Subthemes" ma:index="2" nillable="true" ma:displayName="Subthemes / Sous-thèmes" ma:format="Dropdown" ma:internalName="Corporate_x0020_Subthemes" ma:readOnly="false">
      <xsd:simpleType>
        <xsd:restriction base="dms:Choice">
          <xsd:enumeration value="Administration"/>
          <xsd:enumeration value="ADMO"/>
          <xsd:enumeration value="Awards &amp; Recognition"/>
          <xsd:enumeration value="Business Development"/>
          <xsd:enumeration value="Characterization Laboratory"/>
          <xsd:enumeration value="Communication"/>
          <xsd:enumeration value="Emergency Plans &amp; Procedures"/>
          <xsd:enumeration value="Engineering &amp; Technical Services"/>
          <xsd:enumeration value="Facilities &amp; Equipment"/>
          <xsd:enumeration value="Finances"/>
          <xsd:enumeration value="Government Plans &amp; Priorities"/>
          <xsd:enumeration value="Health &amp; Safety"/>
          <xsd:enumeration value="Human Resources"/>
          <xsd:enumeration value="Information Management"/>
          <xsd:enumeration value="Information Technology"/>
          <xsd:enumeration value="Intellectual Property"/>
          <xsd:enumeration value="International"/>
          <xsd:enumeration value="Learning &amp; Training Plans and Tools"/>
          <xsd:enumeration value="Learning Organization Community of Practice"/>
          <xsd:enumeration value="Legal"/>
          <xsd:enumeration value="Ministerial Communications"/>
          <xsd:enumeration value="Policies"/>
          <xsd:enumeration value="Procurement/Acquisition"/>
          <xsd:enumeration value="Programs"/>
          <xsd:enumeration value="Project Management"/>
          <xsd:enumeration value="Quality Managment"/>
          <xsd:enumeration value="Science and Technologies"/>
          <xsd:enumeration value="Security"/>
          <xsd:enumeration value="Stakeholder Perspectives"/>
          <xsd:enumeration value="Strategic Science &amp; Technology"/>
          <xsd:enumeration value="Travel"/>
        </xsd:restriction>
      </xsd:simpleType>
    </xsd:element>
    <xsd:element name="Master_x0020_Documents_x0020_Category" ma:index="4" nillable="true" ma:displayName="Varennes Documents Category" ma:format="Dropdown" ma:internalName="Master_x0020_Documents_x0020_Category" ma:readOnly="false">
      <xsd:simpleType>
        <xsd:restriction base="dms:Choice">
          <xsd:enumeration value="Administrative Documents"/>
          <xsd:enumeration value="Contractual Material"/>
          <xsd:enumeration value="Commercialisation"/>
          <xsd:enumeration value="Paper/Presentation"/>
          <xsd:enumeration value="Project Management"/>
          <xsd:enumeration value="Promotional Material"/>
          <xsd:enumeration value="Report"/>
          <xsd:enumeration value="Technical Document"/>
        </xsd:restriction>
      </xsd:simpleType>
    </xsd:element>
    <xsd:element name="Background_x0020_Literature" ma:index="6" nillable="true" ma:displayName="Background Literature" ma:default="0" ma:internalName="Background_x0020_Literature" ma:readOnly="false">
      <xsd:simpleType>
        <xsd:restriction base="dms:Boolean"/>
      </xsd:simpleType>
    </xsd:element>
    <xsd:element name="Theme" ma:index="7" nillable="true" ma:displayName="Theme" ma:format="Dropdown" ma:internalName="Theme" ma:readOnly="false">
      <xsd:simpleType>
        <xsd:restriction base="dms:Choice">
          <xsd:enumeration value="Building and Communities"/>
          <xsd:enumeration value="Corporate"/>
          <xsd:enumeration value="Electric Power Systems"/>
          <xsd:enumeration value="Industry"/>
          <xsd:enumeration value="Oil &amp; Gas"/>
          <xsd:enumeration value="RETScreen"/>
          <xsd:enumeration value="Transportatio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a44f2c-f654-42a3-803a-5c3ea5e587b1" elementFormDefault="qualified">
    <xsd:import namespace="http://schemas.microsoft.com/office/2006/documentManagement/types"/>
    <xsd:import namespace="http://schemas.microsoft.com/office/infopath/2007/PartnerControls"/>
    <xsd:element name="Master_x0020_Documents_x0020_Type" ma:index="5" nillable="true" ma:displayName="Documents Type" ma:list="{ef0151bc-a17b-40a7-99a6-e867342d2644}" ma:internalName="Master_x0020_Documents_x0020_Type" ma:readOnly="false" ma:showField="Title" ma:web="496a35c0-d729-4910-9e2a-8fa1753ed261">
      <xsd:simpleType>
        <xsd:restriction base="dms:Lookup"/>
      </xsd:simpleType>
    </xsd:element>
    <xsd:element name="AF_x002f_FY" ma:index="8" nillable="true" ma:displayName="AF/FY" ma:default="2021-22" ma:description="Année fiscale / Fiscal Year" ma:format="RadioButtons" ma:internalName="AF_x002f_FY" ma:readOnly="false">
      <xsd:simpleType>
        <xsd:restriction base="dms:Choice">
          <xsd:enumeration value="2022-23"/>
          <xsd:enumeration value="2021-22"/>
          <xsd:enumeration value="2020-21"/>
          <xsd:enumeration value="2019-20"/>
          <xsd:enumeration value="2018-19"/>
        </xsd:restriction>
      </xsd:simpleType>
    </xsd:element>
    <xsd:element name="Event" ma:index="9" nillable="true" ma:displayName="Event" ma:format="RadioButtons" ma:internalName="Event" ma:readOnly="false">
      <xsd:simpleType>
        <xsd:restriction base="dms:Choice">
          <xsd:enumeration value="BBQ"/>
          <xsd:enumeration value="CENTRAIDE"/>
          <xsd:enumeration value="NPSW"/>
          <xsd:enumeration value="ThemeDays"/>
          <xsd:enumeration value="Training"/>
        </xsd:restriction>
      </xsd:simpleType>
    </xsd:element>
    <xsd:element name="Group" ma:index="10" nillable="true" ma:displayName="Group" ma:default="CORP" ma:format="Dropdown" ma:internalName="Group" ma:readOnly="false">
      <xsd:simpleType>
        <xsd:restriction base="dms:Choice">
          <xsd:enumeration value="BLG"/>
          <xsd:enumeration value="CORP"/>
          <xsd:enumeration value="IER"/>
          <xsd:enumeration value="IND"/>
          <xsd:enumeration value="OPR"/>
          <xsd:enumeration value="RETS"/>
        </xsd:restriction>
      </xsd:simpleType>
    </xsd:element>
    <xsd:element name="Service" ma:index="11" nillable="true" ma:displayName="Service" ma:format="Dropdown" ma:internalName="Service" ma:readOnly="false">
      <xsd:simpleType>
        <xsd:restriction base="dms:Choice">
          <xsd:enumeration value="Communications"/>
          <xsd:enumeration value="Graphics"/>
          <xsd:enumeration value="Events"/>
          <xsd:enumeration value="Translation/Review"/>
        </xsd:restriction>
      </xsd:simpleType>
    </xsd:element>
    <xsd:element name="Platform" ma:index="12" nillable="true" ma:displayName="Platform" ma:internalName="Platform" ma:readOnly="false">
      <xsd:complexType>
        <xsd:complexContent>
          <xsd:extension base="dms:MultiChoice">
            <xsd:sequence>
              <xsd:element name="Value" maxOccurs="unbounded" minOccurs="0" nillable="true">
                <xsd:simpleType>
                  <xsd:restriction base="dms:Choice">
                    <xsd:enumeration value="Facebook"/>
                    <xsd:enumeration value="Email"/>
                    <xsd:enumeration value="Instagram"/>
                    <xsd:enumeration value="Linkedin"/>
                    <xsd:enumeration value="SharePoint"/>
                    <xsd:enumeration value="Teams"/>
                    <xsd:enumeration value="Twitter"/>
                  </xsd:restriction>
                </xsd:simpleType>
              </xsd:element>
            </xsd:sequence>
          </xsd:extension>
        </xsd:complexContent>
      </xsd:complexType>
    </xsd:element>
    <xsd:element name="Committee" ma:index="13" nillable="true" ma:displayName="Committee" ma:description="Which, if any, is the committee involved?" ma:format="Dropdown" ma:internalName="Committee" ma:readOnly="false">
      <xsd:simpleType>
        <xsd:restriction base="dms:Choice">
          <xsd:enumeration value="Environment"/>
          <xsd:enumeration value="Employee Awards"/>
          <xsd:enumeration value="Journal"/>
          <xsd:enumeration value="LHSC"/>
          <xsd:enumeration value="Official Languages"/>
          <xsd:enumeration value="Scientific"/>
          <xsd:enumeration value="United Way"/>
          <xsd:enumeration value="Wellnes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Author"/>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documentManagement>
    <AF_x002f_FY xmlns="7da44f2c-f654-42a3-803a-5c3ea5e587b1">2021-22</AF_x002f_FY>
    <Master_x0020_Documents_x0020_Category xmlns="496a35c0-d729-4910-9e2a-8fa1753ed261">Administrative Documents</Master_x0020_Documents_x0020_Category>
    <Event xmlns="7da44f2c-f654-42a3-803a-5c3ea5e587b1" xsi:nil="true"/>
    <Theme xmlns="496a35c0-d729-4910-9e2a-8fa1753ed261">Corporate</Theme>
    <Service xmlns="7da44f2c-f654-42a3-803a-5c3ea5e587b1">Communications</Service>
    <Platform xmlns="7da44f2c-f654-42a3-803a-5c3ea5e587b1">
      <Value>SharePoint</Value>
    </Platform>
    <Committee xmlns="7da44f2c-f654-42a3-803a-5c3ea5e587b1" xsi:nil="true"/>
    <Group xmlns="7da44f2c-f654-42a3-803a-5c3ea5e587b1">IER</Group>
    <Master_x0020_Documents_x0020_Type xmlns="7da44f2c-f654-42a3-803a-5c3ea5e587b1">1</Master_x0020_Documents_x0020_Type>
    <Corporate_x0020_Subthemes xmlns="496a35c0-d729-4910-9e2a-8fa1753ed261">Communication</Corporate_x0020_Subthemes>
    <Background_x0020_Literature xmlns="496a35c0-d729-4910-9e2a-8fa1753ed261">false</Background_x0020_Literature>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43DE6429-7E2E-4F8C-82CF-FD2D87AEA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35c0-d729-4910-9e2a-8fa1753ed261"/>
    <ds:schemaRef ds:uri="7da44f2c-f654-42a3-803a-5c3ea5e587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0D4E4-DD19-456E-BEF7-52C8EC6F6A9C}">
  <ds:schemaRefs>
    <ds:schemaRef ds:uri="http://schemas.microsoft.com/sharepoint/v3/contenttype/forms"/>
  </ds:schemaRefs>
</ds:datastoreItem>
</file>

<file path=customXml/itemProps3.xml><?xml version="1.0" encoding="utf-8"?>
<ds:datastoreItem xmlns:ds="http://schemas.openxmlformats.org/officeDocument/2006/customXml" ds:itemID="{4482516D-A489-4B93-81B2-F26FA1CB5F5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7da44f2c-f654-42a3-803a-5c3ea5e587b1"/>
    <ds:schemaRef ds:uri="496a35c0-d729-4910-9e2a-8fa1753ed261"/>
    <ds:schemaRef ds:uri="http://www.w3.org/XML/1998/namespace"/>
  </ds:schemaRefs>
</ds:datastoreItem>
</file>

<file path=customXml/itemProps4.xml><?xml version="1.0" encoding="utf-8"?>
<ds:datastoreItem xmlns:ds="http://schemas.openxmlformats.org/officeDocument/2006/customXml" ds:itemID="{E6FCA7A4-CA50-4A50-9DAC-D474B4A88BC6}">
  <ds:schemaRefs>
    <ds:schemaRef ds:uri="http://schemas.microsoft.com/office/2006/metadata/customXsn"/>
  </ds:schemaRefs>
</ds:datastoreItem>
</file>

<file path=docMetadata/LabelInfo.xml><?xml version="1.0" encoding="utf-8"?>
<clbl:labelList xmlns:clbl="http://schemas.microsoft.com/office/2020/mipLabelMetadata">
  <clbl:label id="{219619fd-75dc-48cb-820d-8f683a95dd8b}" enabled="1" method="Privileged" siteId="{05c95b33-90ca-49d5-b644-288b930b912b}" contentBits="1" removed="0"/>
</clbl:labelList>
</file>

<file path=docProps/app.xml><?xml version="1.0" encoding="utf-8"?>
<Properties xmlns="http://schemas.openxmlformats.org/officeDocument/2006/extended-properties" xmlns:vt="http://schemas.openxmlformats.org/officeDocument/2006/docPropsVTypes">
  <TotalTime>5708</TotalTime>
  <Words>571</Words>
  <Application>Microsoft Office PowerPoint</Application>
  <PresentationFormat>Widescreen</PresentationFormat>
  <Paragraphs>37</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Noto Sans</vt:lpstr>
      <vt:lpstr>Symbol</vt:lpstr>
      <vt:lpstr>Wingdings</vt:lpstr>
      <vt:lpstr>Office Theme</vt:lpstr>
      <vt:lpstr>University of Western Ontario Agrivoltaic conference </vt:lpstr>
      <vt:lpstr>Natural Resources Canada</vt:lpstr>
      <vt:lpstr>Central Experimental Farm</vt:lpstr>
      <vt:lpstr>Office of Energy Research and Development</vt:lpstr>
      <vt:lpstr>Additional programs</vt:lpstr>
      <vt:lpstr>Preliminary studies &amp; recommendations</vt:lpstr>
      <vt:lpstr>Contact information</vt:lpstr>
      <vt:lpstr>PowerPoint Presentation</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REI group in english</dc:title>
  <dc:creator>Vadeboncoeur, Marie-Claude</dc:creator>
  <cp:lastModifiedBy>Baldus-Jeursen, Christopher (il, lui | he, him)</cp:lastModifiedBy>
  <cp:revision>271</cp:revision>
  <dcterms:created xsi:type="dcterms:W3CDTF">2021-03-16T18:00:27Z</dcterms:created>
  <dcterms:modified xsi:type="dcterms:W3CDTF">2023-12-09T01:21:38Z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0x0101009DD492CADF6AEC46B0BD062BF936A67E</vt:lpwstr>
  </property>
  <property fmtid="{D5CDD505-2E9C-101B-9397-08002B2CF9AE}" pid="3" name="ClassificationContentMarkingHeaderLocations">
    <vt:lpwstr>Office Theme:5</vt:lpwstr>
  </property>
  <property fmtid="{D5CDD505-2E9C-101B-9397-08002B2CF9AE}" pid="4" name="ClassificationContentMarkingHeaderText">
    <vt:lpwstr>UNCLASSIFIED - NON CLASSIFIÉ</vt:lpwstr>
  </property>
</Properties>
</file>