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7.jpg" ContentType="image/jpeg"/>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Lst>
  <p:notesMasterIdLst>
    <p:notesMasterId r:id="rId19"/>
  </p:notesMasterIdLst>
  <p:sldIdLst>
    <p:sldId id="716" r:id="rId5"/>
    <p:sldId id="2147471391" r:id="rId6"/>
    <p:sldId id="269" r:id="rId7"/>
    <p:sldId id="272" r:id="rId8"/>
    <p:sldId id="2147471389" r:id="rId9"/>
    <p:sldId id="2141412667" r:id="rId10"/>
    <p:sldId id="2147327203" r:id="rId11"/>
    <p:sldId id="2141412680" r:id="rId12"/>
    <p:sldId id="2147327200" r:id="rId13"/>
    <p:sldId id="2147327201" r:id="rId14"/>
    <p:sldId id="2147471392" r:id="rId15"/>
    <p:sldId id="2145707587" r:id="rId16"/>
    <p:sldId id="2147471388" r:id="rId17"/>
    <p:sldId id="21473270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D53458-EE4A-4695-9D5C-2956D81B47E2}">
          <p14:sldIdLst>
            <p14:sldId id="716"/>
            <p14:sldId id="2147471391"/>
            <p14:sldId id="269"/>
            <p14:sldId id="272"/>
            <p14:sldId id="2147471389"/>
            <p14:sldId id="2141412667"/>
            <p14:sldId id="2147327203"/>
            <p14:sldId id="2141412680"/>
            <p14:sldId id="2147327200"/>
            <p14:sldId id="2147327201"/>
            <p14:sldId id="2147471392"/>
            <p14:sldId id="2145707587"/>
            <p14:sldId id="2147471388"/>
            <p14:sldId id="2147327061"/>
          </p14:sldIdLst>
        </p14:section>
      </p14:sectionLst>
    </p:ext>
    <p:ext uri="{EFAFB233-063F-42B5-8137-9DF3F51BA10A}">
      <p15:sldGuideLst xmlns:p15="http://schemas.microsoft.com/office/powerpoint/2012/main">
        <p15:guide id="1" orient="horz" pos="663" userDrawn="1">
          <p15:clr>
            <a:srgbClr val="A4A3A4"/>
          </p15:clr>
        </p15:guide>
        <p15:guide id="2" pos="71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81B01F-2392-CC65-ED3E-88826849DD25}" name="Gulnar Joshi" initials="GJ" userId="S::gulnar.joshi@alectrautilities.com::50631b0a-2077-4c32-99b3-2d9fb81e9d7c" providerId="AD"/>
  <p188:author id="{458C396E-B98B-6293-24C4-8DF57349E726}" name="David Mavins" initials="DM" userId="S::david.mavins@guidehouse.com::87e02564-5793-4422-ba42-a598f909d5e9" providerId="AD"/>
  <p188:author id="{7ED6B677-0CC2-6F2D-FF55-DA81DF527577}" name="Daniel Carr" initials="DC" userId="S::daniel.carr@alectrautilities.com::0c3e8aff-8a83-4218-9481-1549927ed797" providerId="AD"/>
  <p188:author id="{D5BD8D9A-176F-C662-D831-E5BDD1950E50}" name="Adam Epstein" initials="AE" userId="S::adam.epstein@alectrautilities.com::dac18090-0dde-43be-bd13-8f64c53ccb6b" providerId="AD"/>
  <p188:author id="{79B5A2AE-F5A6-1932-969D-5267BDABD653}" name="Geri Yin" initials="GY" userId="Geri Yin" providerId="None"/>
  <p188:author id="{95ECB2CD-0C88-B16E-A825-D725AEB14510}" name="David Mavins" initials="DM" userId="S::david.mavins@alectrautilities.com::7a5ea632-10b3-41a5-bb93-e52ef1a4e0d6" providerId="AD"/>
  <p188:author id="{BA2603D5-D648-21C5-599F-C1A3B481E646}" name="Cristian Hurtado" initials="CH" userId="S::cristian.hurtado@alectrautilities.com::533ac914-6ac3-4428-a973-ab75d9c330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52D"/>
    <a:srgbClr val="8C8C8C"/>
    <a:srgbClr val="C4EC0C"/>
    <a:srgbClr val="03647A"/>
    <a:srgbClr val="60B8CC"/>
    <a:srgbClr val="93D500"/>
    <a:srgbClr val="002A33"/>
    <a:srgbClr val="FADC33"/>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p:restoredTop sz="74700" autoAdjust="0"/>
  </p:normalViewPr>
  <p:slideViewPr>
    <p:cSldViewPr snapToGrid="0">
      <p:cViewPr varScale="1">
        <p:scale>
          <a:sx n="58" d="100"/>
          <a:sy n="58" d="100"/>
        </p:scale>
        <p:origin x="908" y="44"/>
      </p:cViewPr>
      <p:guideLst>
        <p:guide orient="horz" pos="663"/>
        <p:guide pos="71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1"/>
          <c:tx>
            <c:strRef>
              <c:f>'0X Observed v. Baseline Plots'!$K$13</c:f>
              <c:strCache>
                <c:ptCount val="1"/>
                <c:pt idx="0">
                  <c:v>Average Actual (Observed) Load</c:v>
                </c:pt>
              </c:strCache>
            </c:strRef>
          </c:tx>
          <c:spPr>
            <a:ln w="19050" cap="rnd">
              <a:solidFill>
                <a:schemeClr val="tx1"/>
              </a:solidFill>
              <a:round/>
            </a:ln>
            <a:effectLst/>
          </c:spPr>
          <c:marker>
            <c:symbol val="none"/>
          </c:marker>
          <c:cat>
            <c:numRef>
              <c:f>'0X Observed v. Baseline Plots'!$J$14:$J$109</c:f>
              <c:numCache>
                <c:formatCode>h:mm;@</c:formatCode>
                <c:ptCount val="96"/>
                <c:pt idx="0">
                  <c:v>0</c:v>
                </c:pt>
                <c:pt idx="1">
                  <c:v>1.0416666666666666E-2</c:v>
                </c:pt>
                <c:pt idx="2">
                  <c:v>2.0833333333333301E-2</c:v>
                </c:pt>
                <c:pt idx="3">
                  <c:v>3.125E-2</c:v>
                </c:pt>
                <c:pt idx="4">
                  <c:v>4.1666666666666699E-2</c:v>
                </c:pt>
                <c:pt idx="5">
                  <c:v>5.2083333333333301E-2</c:v>
                </c:pt>
                <c:pt idx="6">
                  <c:v>6.25E-2</c:v>
                </c:pt>
                <c:pt idx="7">
                  <c:v>7.2916666666666699E-2</c:v>
                </c:pt>
                <c:pt idx="8">
                  <c:v>8.3333333333333301E-2</c:v>
                </c:pt>
                <c:pt idx="9">
                  <c:v>9.375E-2</c:v>
                </c:pt>
                <c:pt idx="10">
                  <c:v>0.104166666666667</c:v>
                </c:pt>
                <c:pt idx="11">
                  <c:v>0.114583333333333</c:v>
                </c:pt>
                <c:pt idx="12">
                  <c:v>0.125</c:v>
                </c:pt>
                <c:pt idx="13">
                  <c:v>0.13541666666666699</c:v>
                </c:pt>
                <c:pt idx="14">
                  <c:v>0.14583333333333301</c:v>
                </c:pt>
                <c:pt idx="15">
                  <c:v>0.15625</c:v>
                </c:pt>
                <c:pt idx="16">
                  <c:v>0.16666666666666699</c:v>
                </c:pt>
                <c:pt idx="17">
                  <c:v>0.17708333333333301</c:v>
                </c:pt>
                <c:pt idx="18">
                  <c:v>0.1875</c:v>
                </c:pt>
                <c:pt idx="19">
                  <c:v>0.19791666666666699</c:v>
                </c:pt>
                <c:pt idx="20">
                  <c:v>0.20833333333333301</c:v>
                </c:pt>
                <c:pt idx="21">
                  <c:v>0.21875</c:v>
                </c:pt>
                <c:pt idx="22">
                  <c:v>0.22916666666666699</c:v>
                </c:pt>
                <c:pt idx="23">
                  <c:v>0.23958333333333301</c:v>
                </c:pt>
                <c:pt idx="24">
                  <c:v>0.25</c:v>
                </c:pt>
                <c:pt idx="25">
                  <c:v>0.26041666666666702</c:v>
                </c:pt>
                <c:pt idx="26">
                  <c:v>0.27083333333333298</c:v>
                </c:pt>
                <c:pt idx="27">
                  <c:v>0.28125</c:v>
                </c:pt>
                <c:pt idx="28">
                  <c:v>0.29166666666666702</c:v>
                </c:pt>
                <c:pt idx="29">
                  <c:v>0.30208333333333298</c:v>
                </c:pt>
                <c:pt idx="30">
                  <c:v>0.3125</c:v>
                </c:pt>
                <c:pt idx="31">
                  <c:v>0.32291666666666702</c:v>
                </c:pt>
                <c:pt idx="32">
                  <c:v>0.33333333333333298</c:v>
                </c:pt>
                <c:pt idx="33">
                  <c:v>0.34375</c:v>
                </c:pt>
                <c:pt idx="34">
                  <c:v>0.35416666666666702</c:v>
                </c:pt>
                <c:pt idx="35">
                  <c:v>0.36458333333333298</c:v>
                </c:pt>
                <c:pt idx="36">
                  <c:v>0.375</c:v>
                </c:pt>
                <c:pt idx="37">
                  <c:v>0.38541666666666702</c:v>
                </c:pt>
                <c:pt idx="38">
                  <c:v>0.39583333333333298</c:v>
                </c:pt>
                <c:pt idx="39">
                  <c:v>0.40625</c:v>
                </c:pt>
                <c:pt idx="40">
                  <c:v>0.41666666666666702</c:v>
                </c:pt>
                <c:pt idx="41">
                  <c:v>0.42708333333333298</c:v>
                </c:pt>
                <c:pt idx="42">
                  <c:v>0.4375</c:v>
                </c:pt>
                <c:pt idx="43">
                  <c:v>0.44791666666666702</c:v>
                </c:pt>
                <c:pt idx="44">
                  <c:v>0.45833333333333298</c:v>
                </c:pt>
                <c:pt idx="45">
                  <c:v>0.46875</c:v>
                </c:pt>
                <c:pt idx="46">
                  <c:v>0.47916666666666702</c:v>
                </c:pt>
                <c:pt idx="47">
                  <c:v>0.48958333333333298</c:v>
                </c:pt>
                <c:pt idx="48">
                  <c:v>0.5</c:v>
                </c:pt>
                <c:pt idx="49">
                  <c:v>0.51041666666666696</c:v>
                </c:pt>
                <c:pt idx="50">
                  <c:v>0.52083333333333304</c:v>
                </c:pt>
                <c:pt idx="51">
                  <c:v>0.53125</c:v>
                </c:pt>
                <c:pt idx="52">
                  <c:v>0.54166666666666696</c:v>
                </c:pt>
                <c:pt idx="53">
                  <c:v>0.55208333333333304</c:v>
                </c:pt>
                <c:pt idx="54">
                  <c:v>0.5625</c:v>
                </c:pt>
                <c:pt idx="55">
                  <c:v>0.57291666666666696</c:v>
                </c:pt>
                <c:pt idx="56">
                  <c:v>0.58333333333333304</c:v>
                </c:pt>
                <c:pt idx="57">
                  <c:v>0.59375</c:v>
                </c:pt>
                <c:pt idx="58">
                  <c:v>0.60416666666666696</c:v>
                </c:pt>
                <c:pt idx="59">
                  <c:v>0.61458333333333304</c:v>
                </c:pt>
                <c:pt idx="60">
                  <c:v>0.625</c:v>
                </c:pt>
                <c:pt idx="61">
                  <c:v>0.63541666666666696</c:v>
                </c:pt>
                <c:pt idx="62">
                  <c:v>0.64583333333333304</c:v>
                </c:pt>
                <c:pt idx="63">
                  <c:v>0.65625</c:v>
                </c:pt>
                <c:pt idx="64">
                  <c:v>0.66666666666666696</c:v>
                </c:pt>
                <c:pt idx="65">
                  <c:v>0.67708333333333304</c:v>
                </c:pt>
                <c:pt idx="66">
                  <c:v>0.6875</c:v>
                </c:pt>
                <c:pt idx="67">
                  <c:v>0.69791666666666696</c:v>
                </c:pt>
                <c:pt idx="68">
                  <c:v>0.70833333333333304</c:v>
                </c:pt>
                <c:pt idx="69">
                  <c:v>0.71875</c:v>
                </c:pt>
                <c:pt idx="70">
                  <c:v>0.72916666666666696</c:v>
                </c:pt>
                <c:pt idx="71">
                  <c:v>0.73958333333333304</c:v>
                </c:pt>
                <c:pt idx="72">
                  <c:v>0.75</c:v>
                </c:pt>
                <c:pt idx="73">
                  <c:v>0.76041666666666696</c:v>
                </c:pt>
                <c:pt idx="74">
                  <c:v>0.77083333333333304</c:v>
                </c:pt>
                <c:pt idx="75">
                  <c:v>0.78125</c:v>
                </c:pt>
                <c:pt idx="76">
                  <c:v>0.79166666666666696</c:v>
                </c:pt>
                <c:pt idx="77">
                  <c:v>0.80208333333333304</c:v>
                </c:pt>
                <c:pt idx="78">
                  <c:v>0.8125</c:v>
                </c:pt>
                <c:pt idx="79">
                  <c:v>0.82291666666666696</c:v>
                </c:pt>
                <c:pt idx="80">
                  <c:v>0.83333333333333304</c:v>
                </c:pt>
                <c:pt idx="81">
                  <c:v>0.84375</c:v>
                </c:pt>
                <c:pt idx="82">
                  <c:v>0.85416666666666696</c:v>
                </c:pt>
                <c:pt idx="83">
                  <c:v>0.86458333333333304</c:v>
                </c:pt>
                <c:pt idx="84">
                  <c:v>0.875</c:v>
                </c:pt>
                <c:pt idx="85">
                  <c:v>0.88541666666666696</c:v>
                </c:pt>
                <c:pt idx="86">
                  <c:v>0.89583333333333304</c:v>
                </c:pt>
                <c:pt idx="87">
                  <c:v>0.90625</c:v>
                </c:pt>
                <c:pt idx="88">
                  <c:v>0.91666666666666696</c:v>
                </c:pt>
                <c:pt idx="89">
                  <c:v>0.92708333333333304</c:v>
                </c:pt>
                <c:pt idx="90">
                  <c:v>0.9375</c:v>
                </c:pt>
                <c:pt idx="91">
                  <c:v>0.94791666666666696</c:v>
                </c:pt>
                <c:pt idx="92">
                  <c:v>0.95833333333333304</c:v>
                </c:pt>
                <c:pt idx="93">
                  <c:v>0.96875</c:v>
                </c:pt>
                <c:pt idx="94">
                  <c:v>0.97916666666666696</c:v>
                </c:pt>
                <c:pt idx="95">
                  <c:v>0.98958333333333304</c:v>
                </c:pt>
              </c:numCache>
            </c:numRef>
          </c:cat>
          <c:val>
            <c:numRef>
              <c:f>'0X Observed v. Baseline Plots'!$K$14:$K$109</c:f>
              <c:numCache>
                <c:formatCode>0.00</c:formatCode>
                <c:ptCount val="96"/>
                <c:pt idx="0">
                  <c:v>0.95539843902439003</c:v>
                </c:pt>
                <c:pt idx="1">
                  <c:v>0.92880130081300805</c:v>
                </c:pt>
                <c:pt idx="2">
                  <c:v>0.90077160975609705</c:v>
                </c:pt>
                <c:pt idx="3">
                  <c:v>0.84000897560975596</c:v>
                </c:pt>
                <c:pt idx="4">
                  <c:v>0.85397902439024398</c:v>
                </c:pt>
                <c:pt idx="5">
                  <c:v>0.79579518699187002</c:v>
                </c:pt>
                <c:pt idx="6">
                  <c:v>0.75333173983739798</c:v>
                </c:pt>
                <c:pt idx="7">
                  <c:v>0.710359056910569</c:v>
                </c:pt>
                <c:pt idx="8">
                  <c:v>0.68136907317073203</c:v>
                </c:pt>
                <c:pt idx="9">
                  <c:v>0.65281723577235795</c:v>
                </c:pt>
                <c:pt idx="10">
                  <c:v>0.63810627642276396</c:v>
                </c:pt>
                <c:pt idx="11">
                  <c:v>0.61964773983739796</c:v>
                </c:pt>
                <c:pt idx="12">
                  <c:v>0.61725190243902395</c:v>
                </c:pt>
                <c:pt idx="13">
                  <c:v>0.59694308943089402</c:v>
                </c:pt>
                <c:pt idx="14">
                  <c:v>0.55843050406504102</c:v>
                </c:pt>
                <c:pt idx="15">
                  <c:v>0.55453365853658498</c:v>
                </c:pt>
                <c:pt idx="16">
                  <c:v>0.56179199999999996</c:v>
                </c:pt>
                <c:pt idx="17">
                  <c:v>0.56237183739837404</c:v>
                </c:pt>
                <c:pt idx="18">
                  <c:v>0.54862286178861797</c:v>
                </c:pt>
                <c:pt idx="19">
                  <c:v>0.53698939837398396</c:v>
                </c:pt>
                <c:pt idx="20">
                  <c:v>0.52145193495935005</c:v>
                </c:pt>
                <c:pt idx="21">
                  <c:v>0.46346247154471498</c:v>
                </c:pt>
                <c:pt idx="22">
                  <c:v>0.35261284552845501</c:v>
                </c:pt>
                <c:pt idx="23">
                  <c:v>0.30811580487804902</c:v>
                </c:pt>
                <c:pt idx="24">
                  <c:v>0.25499434146341499</c:v>
                </c:pt>
                <c:pt idx="25">
                  <c:v>0.21424123577235801</c:v>
                </c:pt>
                <c:pt idx="26">
                  <c:v>0.17954360975609801</c:v>
                </c:pt>
                <c:pt idx="27">
                  <c:v>0.137242634146341</c:v>
                </c:pt>
                <c:pt idx="28">
                  <c:v>0.123756487804878</c:v>
                </c:pt>
                <c:pt idx="29">
                  <c:v>0.141346471544715</c:v>
                </c:pt>
                <c:pt idx="30">
                  <c:v>0.13255899186991901</c:v>
                </c:pt>
                <c:pt idx="31">
                  <c:v>0.13003528455284599</c:v>
                </c:pt>
                <c:pt idx="32">
                  <c:v>0.14692006504065</c:v>
                </c:pt>
                <c:pt idx="33">
                  <c:v>0.14792178861788599</c:v>
                </c:pt>
                <c:pt idx="34">
                  <c:v>0.16129138211382099</c:v>
                </c:pt>
                <c:pt idx="35">
                  <c:v>0.17815713821138199</c:v>
                </c:pt>
                <c:pt idx="36">
                  <c:v>0.181104650406504</c:v>
                </c:pt>
                <c:pt idx="37">
                  <c:v>0.22694917073170701</c:v>
                </c:pt>
                <c:pt idx="38">
                  <c:v>0.246166764227642</c:v>
                </c:pt>
                <c:pt idx="39">
                  <c:v>0.27240682926829302</c:v>
                </c:pt>
                <c:pt idx="40">
                  <c:v>0.262002796747968</c:v>
                </c:pt>
                <c:pt idx="41">
                  <c:v>0.266520260162602</c:v>
                </c:pt>
                <c:pt idx="42">
                  <c:v>0.26954965853658502</c:v>
                </c:pt>
                <c:pt idx="43">
                  <c:v>0.26194718699186997</c:v>
                </c:pt>
                <c:pt idx="44">
                  <c:v>0.22873733333333299</c:v>
                </c:pt>
                <c:pt idx="45">
                  <c:v>0.23326227642276401</c:v>
                </c:pt>
                <c:pt idx="46">
                  <c:v>0.245574276422764</c:v>
                </c:pt>
                <c:pt idx="47">
                  <c:v>0.24996842276422801</c:v>
                </c:pt>
                <c:pt idx="48">
                  <c:v>0.226550634146341</c:v>
                </c:pt>
                <c:pt idx="49">
                  <c:v>0.20432198373983701</c:v>
                </c:pt>
                <c:pt idx="50">
                  <c:v>0.17339928455284601</c:v>
                </c:pt>
                <c:pt idx="51">
                  <c:v>0.19162695934959301</c:v>
                </c:pt>
                <c:pt idx="52">
                  <c:v>0.19907398373983701</c:v>
                </c:pt>
                <c:pt idx="53">
                  <c:v>0.184363609756098</c:v>
                </c:pt>
                <c:pt idx="54">
                  <c:v>0.19111700813008101</c:v>
                </c:pt>
                <c:pt idx="55">
                  <c:v>0.18992334959349599</c:v>
                </c:pt>
                <c:pt idx="56">
                  <c:v>0.19907359349593501</c:v>
                </c:pt>
                <c:pt idx="57">
                  <c:v>0.19787827642276401</c:v>
                </c:pt>
                <c:pt idx="58">
                  <c:v>0.20121629268292701</c:v>
                </c:pt>
                <c:pt idx="59">
                  <c:v>0.15615915447154499</c:v>
                </c:pt>
                <c:pt idx="60">
                  <c:v>0.17093642276422799</c:v>
                </c:pt>
                <c:pt idx="61">
                  <c:v>0.174559219512195</c:v>
                </c:pt>
                <c:pt idx="62">
                  <c:v>0.179770959349594</c:v>
                </c:pt>
                <c:pt idx="63">
                  <c:v>0.200624</c:v>
                </c:pt>
                <c:pt idx="64">
                  <c:v>0.17980279674796701</c:v>
                </c:pt>
                <c:pt idx="65">
                  <c:v>0.23525554471544699</c:v>
                </c:pt>
                <c:pt idx="66">
                  <c:v>0.25240416260162601</c:v>
                </c:pt>
                <c:pt idx="67">
                  <c:v>0.25474813008130098</c:v>
                </c:pt>
                <c:pt idx="68">
                  <c:v>0.21917476422764201</c:v>
                </c:pt>
                <c:pt idx="69">
                  <c:v>0.207284227642276</c:v>
                </c:pt>
                <c:pt idx="70">
                  <c:v>0.23493456910569099</c:v>
                </c:pt>
                <c:pt idx="71">
                  <c:v>0.26759778861788602</c:v>
                </c:pt>
                <c:pt idx="72">
                  <c:v>0.21865206504064999</c:v>
                </c:pt>
                <c:pt idx="73">
                  <c:v>0.227429300813008</c:v>
                </c:pt>
                <c:pt idx="74">
                  <c:v>0.22453121951219501</c:v>
                </c:pt>
                <c:pt idx="75">
                  <c:v>0.256074991869919</c:v>
                </c:pt>
                <c:pt idx="76">
                  <c:v>0.28471476422764203</c:v>
                </c:pt>
                <c:pt idx="77">
                  <c:v>0.30129652032520299</c:v>
                </c:pt>
                <c:pt idx="78">
                  <c:v>0.28170039024390198</c:v>
                </c:pt>
                <c:pt idx="79">
                  <c:v>0.26352416260162598</c:v>
                </c:pt>
                <c:pt idx="80">
                  <c:v>0.25971008130081302</c:v>
                </c:pt>
                <c:pt idx="81">
                  <c:v>0.28769125203252</c:v>
                </c:pt>
                <c:pt idx="82">
                  <c:v>0.30642143089430901</c:v>
                </c:pt>
                <c:pt idx="83">
                  <c:v>0.31794074796748001</c:v>
                </c:pt>
                <c:pt idx="84">
                  <c:v>0.61546221138211399</c:v>
                </c:pt>
                <c:pt idx="85">
                  <c:v>0.91463271544715496</c:v>
                </c:pt>
                <c:pt idx="86">
                  <c:v>0.99205746341463397</c:v>
                </c:pt>
                <c:pt idx="87">
                  <c:v>0.96632078048780501</c:v>
                </c:pt>
                <c:pt idx="88">
                  <c:v>0.98498087804878098</c:v>
                </c:pt>
                <c:pt idx="89">
                  <c:v>0.96569967479674801</c:v>
                </c:pt>
                <c:pt idx="90">
                  <c:v>0.92434845528455301</c:v>
                </c:pt>
                <c:pt idx="91">
                  <c:v>0.859738308943089</c:v>
                </c:pt>
                <c:pt idx="92">
                  <c:v>0.91827704065040605</c:v>
                </c:pt>
                <c:pt idx="93">
                  <c:v>0.89725648780487799</c:v>
                </c:pt>
                <c:pt idx="94">
                  <c:v>0.85551313821138197</c:v>
                </c:pt>
                <c:pt idx="95">
                  <c:v>0.81243040650406495</c:v>
                </c:pt>
              </c:numCache>
            </c:numRef>
          </c:val>
          <c:smooth val="0"/>
          <c:extLst>
            <c:ext xmlns:c16="http://schemas.microsoft.com/office/drawing/2014/chart" uri="{C3380CC4-5D6E-409C-BE32-E72D297353CC}">
              <c16:uniqueId val="{00000000-5D5A-4004-A21E-D5EB5803F0AF}"/>
            </c:ext>
          </c:extLst>
        </c:ser>
        <c:ser>
          <c:idx val="2"/>
          <c:order val="2"/>
          <c:tx>
            <c:strRef>
              <c:f>'0X Observed v. Baseline Plots'!$L$13</c:f>
              <c:strCache>
                <c:ptCount val="1"/>
                <c:pt idx="0">
                  <c:v>Average Estimated Baseline</c:v>
                </c:pt>
              </c:strCache>
            </c:strRef>
          </c:tx>
          <c:spPr>
            <a:ln w="19050" cap="rnd">
              <a:solidFill>
                <a:schemeClr val="tx1"/>
              </a:solidFill>
              <a:prstDash val="dash"/>
              <a:round/>
            </a:ln>
            <a:effectLst/>
          </c:spPr>
          <c:marker>
            <c:symbol val="none"/>
          </c:marker>
          <c:cat>
            <c:numRef>
              <c:f>'0X Observed v. Baseline Plots'!$J$14:$J$109</c:f>
              <c:numCache>
                <c:formatCode>h:mm;@</c:formatCode>
                <c:ptCount val="96"/>
                <c:pt idx="0">
                  <c:v>0</c:v>
                </c:pt>
                <c:pt idx="1">
                  <c:v>1.0416666666666666E-2</c:v>
                </c:pt>
                <c:pt idx="2">
                  <c:v>2.0833333333333301E-2</c:v>
                </c:pt>
                <c:pt idx="3">
                  <c:v>3.125E-2</c:v>
                </c:pt>
                <c:pt idx="4">
                  <c:v>4.1666666666666699E-2</c:v>
                </c:pt>
                <c:pt idx="5">
                  <c:v>5.2083333333333301E-2</c:v>
                </c:pt>
                <c:pt idx="6">
                  <c:v>6.25E-2</c:v>
                </c:pt>
                <c:pt idx="7">
                  <c:v>7.2916666666666699E-2</c:v>
                </c:pt>
                <c:pt idx="8">
                  <c:v>8.3333333333333301E-2</c:v>
                </c:pt>
                <c:pt idx="9">
                  <c:v>9.375E-2</c:v>
                </c:pt>
                <c:pt idx="10">
                  <c:v>0.104166666666667</c:v>
                </c:pt>
                <c:pt idx="11">
                  <c:v>0.114583333333333</c:v>
                </c:pt>
                <c:pt idx="12">
                  <c:v>0.125</c:v>
                </c:pt>
                <c:pt idx="13">
                  <c:v>0.13541666666666699</c:v>
                </c:pt>
                <c:pt idx="14">
                  <c:v>0.14583333333333301</c:v>
                </c:pt>
                <c:pt idx="15">
                  <c:v>0.15625</c:v>
                </c:pt>
                <c:pt idx="16">
                  <c:v>0.16666666666666699</c:v>
                </c:pt>
                <c:pt idx="17">
                  <c:v>0.17708333333333301</c:v>
                </c:pt>
                <c:pt idx="18">
                  <c:v>0.1875</c:v>
                </c:pt>
                <c:pt idx="19">
                  <c:v>0.19791666666666699</c:v>
                </c:pt>
                <c:pt idx="20">
                  <c:v>0.20833333333333301</c:v>
                </c:pt>
                <c:pt idx="21">
                  <c:v>0.21875</c:v>
                </c:pt>
                <c:pt idx="22">
                  <c:v>0.22916666666666699</c:v>
                </c:pt>
                <c:pt idx="23">
                  <c:v>0.23958333333333301</c:v>
                </c:pt>
                <c:pt idx="24">
                  <c:v>0.25</c:v>
                </c:pt>
                <c:pt idx="25">
                  <c:v>0.26041666666666702</c:v>
                </c:pt>
                <c:pt idx="26">
                  <c:v>0.27083333333333298</c:v>
                </c:pt>
                <c:pt idx="27">
                  <c:v>0.28125</c:v>
                </c:pt>
                <c:pt idx="28">
                  <c:v>0.29166666666666702</c:v>
                </c:pt>
                <c:pt idx="29">
                  <c:v>0.30208333333333298</c:v>
                </c:pt>
                <c:pt idx="30">
                  <c:v>0.3125</c:v>
                </c:pt>
                <c:pt idx="31">
                  <c:v>0.32291666666666702</c:v>
                </c:pt>
                <c:pt idx="32">
                  <c:v>0.33333333333333298</c:v>
                </c:pt>
                <c:pt idx="33">
                  <c:v>0.34375</c:v>
                </c:pt>
                <c:pt idx="34">
                  <c:v>0.35416666666666702</c:v>
                </c:pt>
                <c:pt idx="35">
                  <c:v>0.36458333333333298</c:v>
                </c:pt>
                <c:pt idx="36">
                  <c:v>0.375</c:v>
                </c:pt>
                <c:pt idx="37">
                  <c:v>0.38541666666666702</c:v>
                </c:pt>
                <c:pt idx="38">
                  <c:v>0.39583333333333298</c:v>
                </c:pt>
                <c:pt idx="39">
                  <c:v>0.40625</c:v>
                </c:pt>
                <c:pt idx="40">
                  <c:v>0.41666666666666702</c:v>
                </c:pt>
                <c:pt idx="41">
                  <c:v>0.42708333333333298</c:v>
                </c:pt>
                <c:pt idx="42">
                  <c:v>0.4375</c:v>
                </c:pt>
                <c:pt idx="43">
                  <c:v>0.44791666666666702</c:v>
                </c:pt>
                <c:pt idx="44">
                  <c:v>0.45833333333333298</c:v>
                </c:pt>
                <c:pt idx="45">
                  <c:v>0.46875</c:v>
                </c:pt>
                <c:pt idx="46">
                  <c:v>0.47916666666666702</c:v>
                </c:pt>
                <c:pt idx="47">
                  <c:v>0.48958333333333298</c:v>
                </c:pt>
                <c:pt idx="48">
                  <c:v>0.5</c:v>
                </c:pt>
                <c:pt idx="49">
                  <c:v>0.51041666666666696</c:v>
                </c:pt>
                <c:pt idx="50">
                  <c:v>0.52083333333333304</c:v>
                </c:pt>
                <c:pt idx="51">
                  <c:v>0.53125</c:v>
                </c:pt>
                <c:pt idx="52">
                  <c:v>0.54166666666666696</c:v>
                </c:pt>
                <c:pt idx="53">
                  <c:v>0.55208333333333304</c:v>
                </c:pt>
                <c:pt idx="54">
                  <c:v>0.5625</c:v>
                </c:pt>
                <c:pt idx="55">
                  <c:v>0.57291666666666696</c:v>
                </c:pt>
                <c:pt idx="56">
                  <c:v>0.58333333333333304</c:v>
                </c:pt>
                <c:pt idx="57">
                  <c:v>0.59375</c:v>
                </c:pt>
                <c:pt idx="58">
                  <c:v>0.60416666666666696</c:v>
                </c:pt>
                <c:pt idx="59">
                  <c:v>0.61458333333333304</c:v>
                </c:pt>
                <c:pt idx="60">
                  <c:v>0.625</c:v>
                </c:pt>
                <c:pt idx="61">
                  <c:v>0.63541666666666696</c:v>
                </c:pt>
                <c:pt idx="62">
                  <c:v>0.64583333333333304</c:v>
                </c:pt>
                <c:pt idx="63">
                  <c:v>0.65625</c:v>
                </c:pt>
                <c:pt idx="64">
                  <c:v>0.66666666666666696</c:v>
                </c:pt>
                <c:pt idx="65">
                  <c:v>0.67708333333333304</c:v>
                </c:pt>
                <c:pt idx="66">
                  <c:v>0.6875</c:v>
                </c:pt>
                <c:pt idx="67">
                  <c:v>0.69791666666666696</c:v>
                </c:pt>
                <c:pt idx="68">
                  <c:v>0.70833333333333304</c:v>
                </c:pt>
                <c:pt idx="69">
                  <c:v>0.71875</c:v>
                </c:pt>
                <c:pt idx="70">
                  <c:v>0.72916666666666696</c:v>
                </c:pt>
                <c:pt idx="71">
                  <c:v>0.73958333333333304</c:v>
                </c:pt>
                <c:pt idx="72">
                  <c:v>0.75</c:v>
                </c:pt>
                <c:pt idx="73">
                  <c:v>0.76041666666666696</c:v>
                </c:pt>
                <c:pt idx="74">
                  <c:v>0.77083333333333304</c:v>
                </c:pt>
                <c:pt idx="75">
                  <c:v>0.78125</c:v>
                </c:pt>
                <c:pt idx="76">
                  <c:v>0.79166666666666696</c:v>
                </c:pt>
                <c:pt idx="77">
                  <c:v>0.80208333333333304</c:v>
                </c:pt>
                <c:pt idx="78">
                  <c:v>0.8125</c:v>
                </c:pt>
                <c:pt idx="79">
                  <c:v>0.82291666666666696</c:v>
                </c:pt>
                <c:pt idx="80">
                  <c:v>0.83333333333333304</c:v>
                </c:pt>
                <c:pt idx="81">
                  <c:v>0.84375</c:v>
                </c:pt>
                <c:pt idx="82">
                  <c:v>0.85416666666666696</c:v>
                </c:pt>
                <c:pt idx="83">
                  <c:v>0.86458333333333304</c:v>
                </c:pt>
                <c:pt idx="84">
                  <c:v>0.875</c:v>
                </c:pt>
                <c:pt idx="85">
                  <c:v>0.88541666666666696</c:v>
                </c:pt>
                <c:pt idx="86">
                  <c:v>0.89583333333333304</c:v>
                </c:pt>
                <c:pt idx="87">
                  <c:v>0.90625</c:v>
                </c:pt>
                <c:pt idx="88">
                  <c:v>0.91666666666666696</c:v>
                </c:pt>
                <c:pt idx="89">
                  <c:v>0.92708333333333304</c:v>
                </c:pt>
                <c:pt idx="90">
                  <c:v>0.9375</c:v>
                </c:pt>
                <c:pt idx="91">
                  <c:v>0.94791666666666696</c:v>
                </c:pt>
                <c:pt idx="92">
                  <c:v>0.95833333333333304</c:v>
                </c:pt>
                <c:pt idx="93">
                  <c:v>0.96875</c:v>
                </c:pt>
                <c:pt idx="94">
                  <c:v>0.97916666666666696</c:v>
                </c:pt>
                <c:pt idx="95">
                  <c:v>0.98958333333333304</c:v>
                </c:pt>
              </c:numCache>
            </c:numRef>
          </c:cat>
          <c:val>
            <c:numRef>
              <c:f>'0X Observed v. Baseline Plots'!$L$14:$L$109</c:f>
              <c:numCache>
                <c:formatCode>0.00</c:formatCode>
                <c:ptCount val="96"/>
                <c:pt idx="0">
                  <c:v>0.821110974131255</c:v>
                </c:pt>
                <c:pt idx="1">
                  <c:v>0.78044152282551305</c:v>
                </c:pt>
                <c:pt idx="2">
                  <c:v>0.73747494129521496</c:v>
                </c:pt>
                <c:pt idx="3">
                  <c:v>0.72558851616308395</c:v>
                </c:pt>
                <c:pt idx="4">
                  <c:v>0.76251809705515305</c:v>
                </c:pt>
                <c:pt idx="5">
                  <c:v>0.73227643573921897</c:v>
                </c:pt>
                <c:pt idx="6">
                  <c:v>0.69752467584468703</c:v>
                </c:pt>
                <c:pt idx="7">
                  <c:v>0.65395402578008199</c:v>
                </c:pt>
                <c:pt idx="8">
                  <c:v>0.64403303609338303</c:v>
                </c:pt>
                <c:pt idx="9">
                  <c:v>0.637271400622756</c:v>
                </c:pt>
                <c:pt idx="10">
                  <c:v>0.65394759072951403</c:v>
                </c:pt>
                <c:pt idx="11">
                  <c:v>0.64992920021107903</c:v>
                </c:pt>
                <c:pt idx="12">
                  <c:v>0.63958070976244397</c:v>
                </c:pt>
                <c:pt idx="13">
                  <c:v>0.63191626556418801</c:v>
                </c:pt>
                <c:pt idx="14">
                  <c:v>0.61113007100542804</c:v>
                </c:pt>
                <c:pt idx="15">
                  <c:v>0.63863697251579499</c:v>
                </c:pt>
                <c:pt idx="16">
                  <c:v>0.60058285837324599</c:v>
                </c:pt>
                <c:pt idx="17">
                  <c:v>0.57332598472833396</c:v>
                </c:pt>
                <c:pt idx="18">
                  <c:v>0.56332779873852701</c:v>
                </c:pt>
                <c:pt idx="19">
                  <c:v>0.52885530648578305</c:v>
                </c:pt>
                <c:pt idx="20">
                  <c:v>0.50756967496914296</c:v>
                </c:pt>
                <c:pt idx="21">
                  <c:v>0.45025767920308502</c:v>
                </c:pt>
                <c:pt idx="22">
                  <c:v>0.32471694207936502</c:v>
                </c:pt>
                <c:pt idx="23">
                  <c:v>0.288184050379514</c:v>
                </c:pt>
                <c:pt idx="24">
                  <c:v>0.29089727140356902</c:v>
                </c:pt>
                <c:pt idx="25">
                  <c:v>0.26749302865910701</c:v>
                </c:pt>
                <c:pt idx="26">
                  <c:v>0.20240634489044701</c:v>
                </c:pt>
                <c:pt idx="27">
                  <c:v>0.129316723312497</c:v>
                </c:pt>
                <c:pt idx="28">
                  <c:v>0.13401499075287401</c:v>
                </c:pt>
                <c:pt idx="29">
                  <c:v>0.14323708981144201</c:v>
                </c:pt>
                <c:pt idx="30">
                  <c:v>0.13048677921322299</c:v>
                </c:pt>
                <c:pt idx="31">
                  <c:v>0.15233984442211099</c:v>
                </c:pt>
                <c:pt idx="32">
                  <c:v>0.15599823789551201</c:v>
                </c:pt>
                <c:pt idx="33">
                  <c:v>0.139387597419798</c:v>
                </c:pt>
                <c:pt idx="34">
                  <c:v>0.147034733483176</c:v>
                </c:pt>
                <c:pt idx="35">
                  <c:v>0.15486588446591401</c:v>
                </c:pt>
                <c:pt idx="36">
                  <c:v>0.16909366165137399</c:v>
                </c:pt>
                <c:pt idx="37">
                  <c:v>0.17530354089555</c:v>
                </c:pt>
                <c:pt idx="38">
                  <c:v>0.183369922427641</c:v>
                </c:pt>
                <c:pt idx="39">
                  <c:v>0.203930361047653</c:v>
                </c:pt>
                <c:pt idx="40">
                  <c:v>0.193500121013023</c:v>
                </c:pt>
                <c:pt idx="41">
                  <c:v>0.23772549858095801</c:v>
                </c:pt>
                <c:pt idx="42">
                  <c:v>0.247466965393287</c:v>
                </c:pt>
                <c:pt idx="43">
                  <c:v>0.28689369666503001</c:v>
                </c:pt>
                <c:pt idx="44">
                  <c:v>0.26616353864494002</c:v>
                </c:pt>
                <c:pt idx="45">
                  <c:v>0.20088073142827001</c:v>
                </c:pt>
                <c:pt idx="46">
                  <c:v>0.20408927246543601</c:v>
                </c:pt>
                <c:pt idx="47">
                  <c:v>0.25039761230056701</c:v>
                </c:pt>
                <c:pt idx="48">
                  <c:v>0.213384742525659</c:v>
                </c:pt>
                <c:pt idx="49">
                  <c:v>0.205925656820097</c:v>
                </c:pt>
                <c:pt idx="50">
                  <c:v>0.229340496945903</c:v>
                </c:pt>
                <c:pt idx="51">
                  <c:v>0.24961391063087299</c:v>
                </c:pt>
                <c:pt idx="52">
                  <c:v>0.234104378143485</c:v>
                </c:pt>
                <c:pt idx="53">
                  <c:v>0.24346192322947999</c:v>
                </c:pt>
                <c:pt idx="54">
                  <c:v>0.23604697618336001</c:v>
                </c:pt>
                <c:pt idx="55">
                  <c:v>0.216005499664953</c:v>
                </c:pt>
                <c:pt idx="56">
                  <c:v>0.190744082861142</c:v>
                </c:pt>
                <c:pt idx="57">
                  <c:v>0.19223705293450799</c:v>
                </c:pt>
                <c:pt idx="58">
                  <c:v>0.20349738181707899</c:v>
                </c:pt>
                <c:pt idx="59">
                  <c:v>0.21734210540389001</c:v>
                </c:pt>
                <c:pt idx="60">
                  <c:v>0.24339103081243399</c:v>
                </c:pt>
                <c:pt idx="61">
                  <c:v>0.24415185029358499</c:v>
                </c:pt>
                <c:pt idx="62">
                  <c:v>0.198426166381546</c:v>
                </c:pt>
                <c:pt idx="63">
                  <c:v>0.23755344829375799</c:v>
                </c:pt>
                <c:pt idx="64">
                  <c:v>0.23750090201717</c:v>
                </c:pt>
                <c:pt idx="65">
                  <c:v>0.229890745569273</c:v>
                </c:pt>
                <c:pt idx="66">
                  <c:v>0.26889943505668701</c:v>
                </c:pt>
                <c:pt idx="67">
                  <c:v>0.29695376511640698</c:v>
                </c:pt>
                <c:pt idx="68">
                  <c:v>0.32242428264324702</c:v>
                </c:pt>
                <c:pt idx="69">
                  <c:v>0.337061738965657</c:v>
                </c:pt>
                <c:pt idx="70">
                  <c:v>0.33384588442820201</c:v>
                </c:pt>
                <c:pt idx="71">
                  <c:v>0.354675071086411</c:v>
                </c:pt>
                <c:pt idx="72">
                  <c:v>0.368007116543074</c:v>
                </c:pt>
                <c:pt idx="73">
                  <c:v>0.36599172907668698</c:v>
                </c:pt>
                <c:pt idx="74">
                  <c:v>0.39722108907786002</c:v>
                </c:pt>
                <c:pt idx="75">
                  <c:v>0.42865105940325299</c:v>
                </c:pt>
                <c:pt idx="76">
                  <c:v>0.64289563342716205</c:v>
                </c:pt>
                <c:pt idx="77">
                  <c:v>0.63212925153824395</c:v>
                </c:pt>
                <c:pt idx="78">
                  <c:v>0.63956169555813402</c:v>
                </c:pt>
                <c:pt idx="79">
                  <c:v>0.62651231281787101</c:v>
                </c:pt>
                <c:pt idx="80">
                  <c:v>0.61183638827735198</c:v>
                </c:pt>
                <c:pt idx="81">
                  <c:v>0.63630968851712399</c:v>
                </c:pt>
                <c:pt idx="82">
                  <c:v>0.68191455674500601</c:v>
                </c:pt>
                <c:pt idx="83">
                  <c:v>0.72899384631887498</c:v>
                </c:pt>
                <c:pt idx="84">
                  <c:v>0.75567120085363004</c:v>
                </c:pt>
                <c:pt idx="85">
                  <c:v>0.70359497726141496</c:v>
                </c:pt>
                <c:pt idx="86">
                  <c:v>0.74731702427498203</c:v>
                </c:pt>
                <c:pt idx="87">
                  <c:v>0.70303623654398095</c:v>
                </c:pt>
                <c:pt idx="88">
                  <c:v>0.70915194397706705</c:v>
                </c:pt>
                <c:pt idx="89">
                  <c:v>0.71376477156629703</c:v>
                </c:pt>
                <c:pt idx="90">
                  <c:v>0.733841371646058</c:v>
                </c:pt>
                <c:pt idx="91">
                  <c:v>0.70762035677625401</c:v>
                </c:pt>
                <c:pt idx="92">
                  <c:v>0.76877652598748003</c:v>
                </c:pt>
                <c:pt idx="93">
                  <c:v>0.76342475008344901</c:v>
                </c:pt>
                <c:pt idx="94">
                  <c:v>0.74648135562885998</c:v>
                </c:pt>
                <c:pt idx="95">
                  <c:v>0.69817254366461501</c:v>
                </c:pt>
              </c:numCache>
            </c:numRef>
          </c:val>
          <c:smooth val="0"/>
          <c:extLst>
            <c:ext xmlns:c16="http://schemas.microsoft.com/office/drawing/2014/chart" uri="{C3380CC4-5D6E-409C-BE32-E72D297353CC}">
              <c16:uniqueId val="{00000001-5D5A-4004-A21E-D5EB5803F0AF}"/>
            </c:ext>
          </c:extLst>
        </c:ser>
        <c:dLbls>
          <c:showLegendKey val="0"/>
          <c:showVal val="0"/>
          <c:showCatName val="0"/>
          <c:showSerName val="0"/>
          <c:showPercent val="0"/>
          <c:showBubbleSize val="0"/>
        </c:dLbls>
        <c:smooth val="0"/>
        <c:axId val="1947636607"/>
        <c:axId val="1947638687"/>
        <c:extLst>
          <c:ext xmlns:c15="http://schemas.microsoft.com/office/drawing/2012/chart" uri="{02D57815-91ED-43cb-92C2-25804820EDAC}">
            <c15:filteredLineSeries>
              <c15:ser>
                <c:idx val="0"/>
                <c:order val="0"/>
                <c:tx>
                  <c:strRef>
                    <c:extLst>
                      <c:ext uri="{02D57815-91ED-43cb-92C2-25804820EDAC}">
                        <c15:formulaRef>
                          <c15:sqref>'0X Observed v. Baseline Plots'!$I$13</c15:sqref>
                        </c15:formulaRef>
                      </c:ext>
                    </c:extLst>
                    <c:strCache>
                      <c:ptCount val="1"/>
                      <c:pt idx="0">
                        <c:v>Quarter Hour Ending</c:v>
                      </c:pt>
                    </c:strCache>
                  </c:strRef>
                </c:tx>
                <c:spPr>
                  <a:ln w="28575" cap="rnd">
                    <a:solidFill>
                      <a:schemeClr val="accent1"/>
                    </a:solidFill>
                    <a:round/>
                  </a:ln>
                  <a:effectLst/>
                </c:spPr>
                <c:marker>
                  <c:symbol val="none"/>
                </c:marker>
                <c:cat>
                  <c:numRef>
                    <c:extLst>
                      <c:ext uri="{02D57815-91ED-43cb-92C2-25804820EDAC}">
                        <c15:formulaRef>
                          <c15:sqref>'0X Observed v. Baseline Plots'!$J$14:$J$109</c15:sqref>
                        </c15:formulaRef>
                      </c:ext>
                    </c:extLst>
                    <c:numCache>
                      <c:formatCode>h:mm;@</c:formatCode>
                      <c:ptCount val="96"/>
                      <c:pt idx="0">
                        <c:v>0</c:v>
                      </c:pt>
                      <c:pt idx="1">
                        <c:v>1.0416666666666666E-2</c:v>
                      </c:pt>
                      <c:pt idx="2">
                        <c:v>2.0833333333333301E-2</c:v>
                      </c:pt>
                      <c:pt idx="3">
                        <c:v>3.125E-2</c:v>
                      </c:pt>
                      <c:pt idx="4">
                        <c:v>4.1666666666666699E-2</c:v>
                      </c:pt>
                      <c:pt idx="5">
                        <c:v>5.2083333333333301E-2</c:v>
                      </c:pt>
                      <c:pt idx="6">
                        <c:v>6.25E-2</c:v>
                      </c:pt>
                      <c:pt idx="7">
                        <c:v>7.2916666666666699E-2</c:v>
                      </c:pt>
                      <c:pt idx="8">
                        <c:v>8.3333333333333301E-2</c:v>
                      </c:pt>
                      <c:pt idx="9">
                        <c:v>9.375E-2</c:v>
                      </c:pt>
                      <c:pt idx="10">
                        <c:v>0.104166666666667</c:v>
                      </c:pt>
                      <c:pt idx="11">
                        <c:v>0.114583333333333</c:v>
                      </c:pt>
                      <c:pt idx="12">
                        <c:v>0.125</c:v>
                      </c:pt>
                      <c:pt idx="13">
                        <c:v>0.13541666666666699</c:v>
                      </c:pt>
                      <c:pt idx="14">
                        <c:v>0.14583333333333301</c:v>
                      </c:pt>
                      <c:pt idx="15">
                        <c:v>0.15625</c:v>
                      </c:pt>
                      <c:pt idx="16">
                        <c:v>0.16666666666666699</c:v>
                      </c:pt>
                      <c:pt idx="17">
                        <c:v>0.17708333333333301</c:v>
                      </c:pt>
                      <c:pt idx="18">
                        <c:v>0.1875</c:v>
                      </c:pt>
                      <c:pt idx="19">
                        <c:v>0.19791666666666699</c:v>
                      </c:pt>
                      <c:pt idx="20">
                        <c:v>0.20833333333333301</c:v>
                      </c:pt>
                      <c:pt idx="21">
                        <c:v>0.21875</c:v>
                      </c:pt>
                      <c:pt idx="22">
                        <c:v>0.22916666666666699</c:v>
                      </c:pt>
                      <c:pt idx="23">
                        <c:v>0.23958333333333301</c:v>
                      </c:pt>
                      <c:pt idx="24">
                        <c:v>0.25</c:v>
                      </c:pt>
                      <c:pt idx="25">
                        <c:v>0.26041666666666702</c:v>
                      </c:pt>
                      <c:pt idx="26">
                        <c:v>0.27083333333333298</c:v>
                      </c:pt>
                      <c:pt idx="27">
                        <c:v>0.28125</c:v>
                      </c:pt>
                      <c:pt idx="28">
                        <c:v>0.29166666666666702</c:v>
                      </c:pt>
                      <c:pt idx="29">
                        <c:v>0.30208333333333298</c:v>
                      </c:pt>
                      <c:pt idx="30">
                        <c:v>0.3125</c:v>
                      </c:pt>
                      <c:pt idx="31">
                        <c:v>0.32291666666666702</c:v>
                      </c:pt>
                      <c:pt idx="32">
                        <c:v>0.33333333333333298</c:v>
                      </c:pt>
                      <c:pt idx="33">
                        <c:v>0.34375</c:v>
                      </c:pt>
                      <c:pt idx="34">
                        <c:v>0.35416666666666702</c:v>
                      </c:pt>
                      <c:pt idx="35">
                        <c:v>0.36458333333333298</c:v>
                      </c:pt>
                      <c:pt idx="36">
                        <c:v>0.375</c:v>
                      </c:pt>
                      <c:pt idx="37">
                        <c:v>0.38541666666666702</c:v>
                      </c:pt>
                      <c:pt idx="38">
                        <c:v>0.39583333333333298</c:v>
                      </c:pt>
                      <c:pt idx="39">
                        <c:v>0.40625</c:v>
                      </c:pt>
                      <c:pt idx="40">
                        <c:v>0.41666666666666702</c:v>
                      </c:pt>
                      <c:pt idx="41">
                        <c:v>0.42708333333333298</c:v>
                      </c:pt>
                      <c:pt idx="42">
                        <c:v>0.4375</c:v>
                      </c:pt>
                      <c:pt idx="43">
                        <c:v>0.44791666666666702</c:v>
                      </c:pt>
                      <c:pt idx="44">
                        <c:v>0.45833333333333298</c:v>
                      </c:pt>
                      <c:pt idx="45">
                        <c:v>0.46875</c:v>
                      </c:pt>
                      <c:pt idx="46">
                        <c:v>0.47916666666666702</c:v>
                      </c:pt>
                      <c:pt idx="47">
                        <c:v>0.48958333333333298</c:v>
                      </c:pt>
                      <c:pt idx="48">
                        <c:v>0.5</c:v>
                      </c:pt>
                      <c:pt idx="49">
                        <c:v>0.51041666666666696</c:v>
                      </c:pt>
                      <c:pt idx="50">
                        <c:v>0.52083333333333304</c:v>
                      </c:pt>
                      <c:pt idx="51">
                        <c:v>0.53125</c:v>
                      </c:pt>
                      <c:pt idx="52">
                        <c:v>0.54166666666666696</c:v>
                      </c:pt>
                      <c:pt idx="53">
                        <c:v>0.55208333333333304</c:v>
                      </c:pt>
                      <c:pt idx="54">
                        <c:v>0.5625</c:v>
                      </c:pt>
                      <c:pt idx="55">
                        <c:v>0.57291666666666696</c:v>
                      </c:pt>
                      <c:pt idx="56">
                        <c:v>0.58333333333333304</c:v>
                      </c:pt>
                      <c:pt idx="57">
                        <c:v>0.59375</c:v>
                      </c:pt>
                      <c:pt idx="58">
                        <c:v>0.60416666666666696</c:v>
                      </c:pt>
                      <c:pt idx="59">
                        <c:v>0.61458333333333304</c:v>
                      </c:pt>
                      <c:pt idx="60">
                        <c:v>0.625</c:v>
                      </c:pt>
                      <c:pt idx="61">
                        <c:v>0.63541666666666696</c:v>
                      </c:pt>
                      <c:pt idx="62">
                        <c:v>0.64583333333333304</c:v>
                      </c:pt>
                      <c:pt idx="63">
                        <c:v>0.65625</c:v>
                      </c:pt>
                      <c:pt idx="64">
                        <c:v>0.66666666666666696</c:v>
                      </c:pt>
                      <c:pt idx="65">
                        <c:v>0.67708333333333304</c:v>
                      </c:pt>
                      <c:pt idx="66">
                        <c:v>0.6875</c:v>
                      </c:pt>
                      <c:pt idx="67">
                        <c:v>0.69791666666666696</c:v>
                      </c:pt>
                      <c:pt idx="68">
                        <c:v>0.70833333333333304</c:v>
                      </c:pt>
                      <c:pt idx="69">
                        <c:v>0.71875</c:v>
                      </c:pt>
                      <c:pt idx="70">
                        <c:v>0.72916666666666696</c:v>
                      </c:pt>
                      <c:pt idx="71">
                        <c:v>0.73958333333333304</c:v>
                      </c:pt>
                      <c:pt idx="72">
                        <c:v>0.75</c:v>
                      </c:pt>
                      <c:pt idx="73">
                        <c:v>0.76041666666666696</c:v>
                      </c:pt>
                      <c:pt idx="74">
                        <c:v>0.77083333333333304</c:v>
                      </c:pt>
                      <c:pt idx="75">
                        <c:v>0.78125</c:v>
                      </c:pt>
                      <c:pt idx="76">
                        <c:v>0.79166666666666696</c:v>
                      </c:pt>
                      <c:pt idx="77">
                        <c:v>0.80208333333333304</c:v>
                      </c:pt>
                      <c:pt idx="78">
                        <c:v>0.8125</c:v>
                      </c:pt>
                      <c:pt idx="79">
                        <c:v>0.82291666666666696</c:v>
                      </c:pt>
                      <c:pt idx="80">
                        <c:v>0.83333333333333304</c:v>
                      </c:pt>
                      <c:pt idx="81">
                        <c:v>0.84375</c:v>
                      </c:pt>
                      <c:pt idx="82">
                        <c:v>0.85416666666666696</c:v>
                      </c:pt>
                      <c:pt idx="83">
                        <c:v>0.86458333333333304</c:v>
                      </c:pt>
                      <c:pt idx="84">
                        <c:v>0.875</c:v>
                      </c:pt>
                      <c:pt idx="85">
                        <c:v>0.88541666666666696</c:v>
                      </c:pt>
                      <c:pt idx="86">
                        <c:v>0.89583333333333304</c:v>
                      </c:pt>
                      <c:pt idx="87">
                        <c:v>0.90625</c:v>
                      </c:pt>
                      <c:pt idx="88">
                        <c:v>0.91666666666666696</c:v>
                      </c:pt>
                      <c:pt idx="89">
                        <c:v>0.92708333333333304</c:v>
                      </c:pt>
                      <c:pt idx="90">
                        <c:v>0.9375</c:v>
                      </c:pt>
                      <c:pt idx="91">
                        <c:v>0.94791666666666696</c:v>
                      </c:pt>
                      <c:pt idx="92">
                        <c:v>0.95833333333333304</c:v>
                      </c:pt>
                      <c:pt idx="93">
                        <c:v>0.96875</c:v>
                      </c:pt>
                      <c:pt idx="94">
                        <c:v>0.97916666666666696</c:v>
                      </c:pt>
                      <c:pt idx="95">
                        <c:v>0.98958333333333304</c:v>
                      </c:pt>
                    </c:numCache>
                  </c:numRef>
                </c:cat>
                <c:val>
                  <c:numRef>
                    <c:extLst>
                      <c:ext uri="{02D57815-91ED-43cb-92C2-25804820EDAC}">
                        <c15:formulaRef>
                          <c15:sqref>'0X Observed v. Baseline Plots'!$I$14:$I$109</c15:sqref>
                        </c15:formulaRef>
                      </c:ext>
                    </c:extLst>
                    <c:numCache>
                      <c:formatCode>General</c:formatCode>
                      <c:ptCount val="9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numCache>
                  </c:numRef>
                </c:val>
                <c:smooth val="0"/>
                <c:extLst>
                  <c:ext xmlns:c16="http://schemas.microsoft.com/office/drawing/2014/chart" uri="{C3380CC4-5D6E-409C-BE32-E72D297353CC}">
                    <c16:uniqueId val="{00000002-5D5A-4004-A21E-D5EB5803F0A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'0X Observed v. Baseline Plots'!$M$13</c15:sqref>
                        </c15:formulaRef>
                      </c:ext>
                    </c:extLst>
                    <c:strCache>
                      <c:ptCount val="1"/>
                      <c:pt idx="0">
                        <c:v>Average Control Actual (Observed) Load</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'0X Observed v. Baseline Plots'!$J$14:$J$109</c15:sqref>
                        </c15:formulaRef>
                      </c:ext>
                    </c:extLst>
                    <c:numCache>
                      <c:formatCode>h:mm;@</c:formatCode>
                      <c:ptCount val="96"/>
                      <c:pt idx="0">
                        <c:v>0</c:v>
                      </c:pt>
                      <c:pt idx="1">
                        <c:v>1.0416666666666666E-2</c:v>
                      </c:pt>
                      <c:pt idx="2">
                        <c:v>2.0833333333333301E-2</c:v>
                      </c:pt>
                      <c:pt idx="3">
                        <c:v>3.125E-2</c:v>
                      </c:pt>
                      <c:pt idx="4">
                        <c:v>4.1666666666666699E-2</c:v>
                      </c:pt>
                      <c:pt idx="5">
                        <c:v>5.2083333333333301E-2</c:v>
                      </c:pt>
                      <c:pt idx="6">
                        <c:v>6.25E-2</c:v>
                      </c:pt>
                      <c:pt idx="7">
                        <c:v>7.2916666666666699E-2</c:v>
                      </c:pt>
                      <c:pt idx="8">
                        <c:v>8.3333333333333301E-2</c:v>
                      </c:pt>
                      <c:pt idx="9">
                        <c:v>9.375E-2</c:v>
                      </c:pt>
                      <c:pt idx="10">
                        <c:v>0.104166666666667</c:v>
                      </c:pt>
                      <c:pt idx="11">
                        <c:v>0.114583333333333</c:v>
                      </c:pt>
                      <c:pt idx="12">
                        <c:v>0.125</c:v>
                      </c:pt>
                      <c:pt idx="13">
                        <c:v>0.13541666666666699</c:v>
                      </c:pt>
                      <c:pt idx="14">
                        <c:v>0.14583333333333301</c:v>
                      </c:pt>
                      <c:pt idx="15">
                        <c:v>0.15625</c:v>
                      </c:pt>
                      <c:pt idx="16">
                        <c:v>0.16666666666666699</c:v>
                      </c:pt>
                      <c:pt idx="17">
                        <c:v>0.17708333333333301</c:v>
                      </c:pt>
                      <c:pt idx="18">
                        <c:v>0.1875</c:v>
                      </c:pt>
                      <c:pt idx="19">
                        <c:v>0.19791666666666699</c:v>
                      </c:pt>
                      <c:pt idx="20">
                        <c:v>0.20833333333333301</c:v>
                      </c:pt>
                      <c:pt idx="21">
                        <c:v>0.21875</c:v>
                      </c:pt>
                      <c:pt idx="22">
                        <c:v>0.22916666666666699</c:v>
                      </c:pt>
                      <c:pt idx="23">
                        <c:v>0.23958333333333301</c:v>
                      </c:pt>
                      <c:pt idx="24">
                        <c:v>0.25</c:v>
                      </c:pt>
                      <c:pt idx="25">
                        <c:v>0.26041666666666702</c:v>
                      </c:pt>
                      <c:pt idx="26">
                        <c:v>0.27083333333333298</c:v>
                      </c:pt>
                      <c:pt idx="27">
                        <c:v>0.28125</c:v>
                      </c:pt>
                      <c:pt idx="28">
                        <c:v>0.29166666666666702</c:v>
                      </c:pt>
                      <c:pt idx="29">
                        <c:v>0.30208333333333298</c:v>
                      </c:pt>
                      <c:pt idx="30">
                        <c:v>0.3125</c:v>
                      </c:pt>
                      <c:pt idx="31">
                        <c:v>0.32291666666666702</c:v>
                      </c:pt>
                      <c:pt idx="32">
                        <c:v>0.33333333333333298</c:v>
                      </c:pt>
                      <c:pt idx="33">
                        <c:v>0.34375</c:v>
                      </c:pt>
                      <c:pt idx="34">
                        <c:v>0.35416666666666702</c:v>
                      </c:pt>
                      <c:pt idx="35">
                        <c:v>0.36458333333333298</c:v>
                      </c:pt>
                      <c:pt idx="36">
                        <c:v>0.375</c:v>
                      </c:pt>
                      <c:pt idx="37">
                        <c:v>0.38541666666666702</c:v>
                      </c:pt>
                      <c:pt idx="38">
                        <c:v>0.39583333333333298</c:v>
                      </c:pt>
                      <c:pt idx="39">
                        <c:v>0.40625</c:v>
                      </c:pt>
                      <c:pt idx="40">
                        <c:v>0.41666666666666702</c:v>
                      </c:pt>
                      <c:pt idx="41">
                        <c:v>0.42708333333333298</c:v>
                      </c:pt>
                      <c:pt idx="42">
                        <c:v>0.4375</c:v>
                      </c:pt>
                      <c:pt idx="43">
                        <c:v>0.44791666666666702</c:v>
                      </c:pt>
                      <c:pt idx="44">
                        <c:v>0.45833333333333298</c:v>
                      </c:pt>
                      <c:pt idx="45">
                        <c:v>0.46875</c:v>
                      </c:pt>
                      <c:pt idx="46">
                        <c:v>0.47916666666666702</c:v>
                      </c:pt>
                      <c:pt idx="47">
                        <c:v>0.48958333333333298</c:v>
                      </c:pt>
                      <c:pt idx="48">
                        <c:v>0.5</c:v>
                      </c:pt>
                      <c:pt idx="49">
                        <c:v>0.51041666666666696</c:v>
                      </c:pt>
                      <c:pt idx="50">
                        <c:v>0.52083333333333304</c:v>
                      </c:pt>
                      <c:pt idx="51">
                        <c:v>0.53125</c:v>
                      </c:pt>
                      <c:pt idx="52">
                        <c:v>0.54166666666666696</c:v>
                      </c:pt>
                      <c:pt idx="53">
                        <c:v>0.55208333333333304</c:v>
                      </c:pt>
                      <c:pt idx="54">
                        <c:v>0.5625</c:v>
                      </c:pt>
                      <c:pt idx="55">
                        <c:v>0.57291666666666696</c:v>
                      </c:pt>
                      <c:pt idx="56">
                        <c:v>0.58333333333333304</c:v>
                      </c:pt>
                      <c:pt idx="57">
                        <c:v>0.59375</c:v>
                      </c:pt>
                      <c:pt idx="58">
                        <c:v>0.60416666666666696</c:v>
                      </c:pt>
                      <c:pt idx="59">
                        <c:v>0.61458333333333304</c:v>
                      </c:pt>
                      <c:pt idx="60">
                        <c:v>0.625</c:v>
                      </c:pt>
                      <c:pt idx="61">
                        <c:v>0.63541666666666696</c:v>
                      </c:pt>
                      <c:pt idx="62">
                        <c:v>0.64583333333333304</c:v>
                      </c:pt>
                      <c:pt idx="63">
                        <c:v>0.65625</c:v>
                      </c:pt>
                      <c:pt idx="64">
                        <c:v>0.66666666666666696</c:v>
                      </c:pt>
                      <c:pt idx="65">
                        <c:v>0.67708333333333304</c:v>
                      </c:pt>
                      <c:pt idx="66">
                        <c:v>0.6875</c:v>
                      </c:pt>
                      <c:pt idx="67">
                        <c:v>0.69791666666666696</c:v>
                      </c:pt>
                      <c:pt idx="68">
                        <c:v>0.70833333333333304</c:v>
                      </c:pt>
                      <c:pt idx="69">
                        <c:v>0.71875</c:v>
                      </c:pt>
                      <c:pt idx="70">
                        <c:v>0.72916666666666696</c:v>
                      </c:pt>
                      <c:pt idx="71">
                        <c:v>0.73958333333333304</c:v>
                      </c:pt>
                      <c:pt idx="72">
                        <c:v>0.75</c:v>
                      </c:pt>
                      <c:pt idx="73">
                        <c:v>0.76041666666666696</c:v>
                      </c:pt>
                      <c:pt idx="74">
                        <c:v>0.77083333333333304</c:v>
                      </c:pt>
                      <c:pt idx="75">
                        <c:v>0.78125</c:v>
                      </c:pt>
                      <c:pt idx="76">
                        <c:v>0.79166666666666696</c:v>
                      </c:pt>
                      <c:pt idx="77">
                        <c:v>0.80208333333333304</c:v>
                      </c:pt>
                      <c:pt idx="78">
                        <c:v>0.8125</c:v>
                      </c:pt>
                      <c:pt idx="79">
                        <c:v>0.82291666666666696</c:v>
                      </c:pt>
                      <c:pt idx="80">
                        <c:v>0.83333333333333304</c:v>
                      </c:pt>
                      <c:pt idx="81">
                        <c:v>0.84375</c:v>
                      </c:pt>
                      <c:pt idx="82">
                        <c:v>0.85416666666666696</c:v>
                      </c:pt>
                      <c:pt idx="83">
                        <c:v>0.86458333333333304</c:v>
                      </c:pt>
                      <c:pt idx="84">
                        <c:v>0.875</c:v>
                      </c:pt>
                      <c:pt idx="85">
                        <c:v>0.88541666666666696</c:v>
                      </c:pt>
                      <c:pt idx="86">
                        <c:v>0.89583333333333304</c:v>
                      </c:pt>
                      <c:pt idx="87">
                        <c:v>0.90625</c:v>
                      </c:pt>
                      <c:pt idx="88">
                        <c:v>0.91666666666666696</c:v>
                      </c:pt>
                      <c:pt idx="89">
                        <c:v>0.92708333333333304</c:v>
                      </c:pt>
                      <c:pt idx="90">
                        <c:v>0.9375</c:v>
                      </c:pt>
                      <c:pt idx="91">
                        <c:v>0.94791666666666696</c:v>
                      </c:pt>
                      <c:pt idx="92">
                        <c:v>0.95833333333333304</c:v>
                      </c:pt>
                      <c:pt idx="93">
                        <c:v>0.96875</c:v>
                      </c:pt>
                      <c:pt idx="94">
                        <c:v>0.97916666666666696</c:v>
                      </c:pt>
                      <c:pt idx="95">
                        <c:v>0.98958333333333304</c:v>
                      </c:pt>
                    </c:numCache>
                  </c:numRef>
                </c:cat>
                <c:val>
                  <c:numRef>
                    <c:extLst xmlns:c15="http://schemas.microsoft.com/office/drawing/2012/chart">
                      <c:ext xmlns:c15="http://schemas.microsoft.com/office/drawing/2012/chart" uri="{02D57815-91ED-43cb-92C2-25804820EDAC}">
                        <c15:formulaRef>
                          <c15:sqref>'0X Observed v. Baseline Plots'!$M$14:$M$109</c15:sqref>
                        </c15:formulaRef>
                      </c:ext>
                    </c:extLst>
                    <c:numCache>
                      <c:formatCode>0.00</c:formatCode>
                      <c:ptCount val="96"/>
                      <c:pt idx="0">
                        <c:v>0.773090108527132</c:v>
                      </c:pt>
                      <c:pt idx="1">
                        <c:v>0.74795965891472904</c:v>
                      </c:pt>
                      <c:pt idx="2">
                        <c:v>0.72122297674418601</c:v>
                      </c:pt>
                      <c:pt idx="3">
                        <c:v>0.69868269767441904</c:v>
                      </c:pt>
                      <c:pt idx="4">
                        <c:v>0.68061206201550395</c:v>
                      </c:pt>
                      <c:pt idx="5">
                        <c:v>0.65361937984496099</c:v>
                      </c:pt>
                      <c:pt idx="6">
                        <c:v>0.644200217054264</c:v>
                      </c:pt>
                      <c:pt idx="7">
                        <c:v>0.62415686821705396</c:v>
                      </c:pt>
                      <c:pt idx="8">
                        <c:v>0.62211761240310104</c:v>
                      </c:pt>
                      <c:pt idx="9">
                        <c:v>0.59838753488372098</c:v>
                      </c:pt>
                      <c:pt idx="10">
                        <c:v>0.59146452713178299</c:v>
                      </c:pt>
                      <c:pt idx="11">
                        <c:v>0.58985085271317805</c:v>
                      </c:pt>
                      <c:pt idx="12">
                        <c:v>0.61767742635658895</c:v>
                      </c:pt>
                      <c:pt idx="13">
                        <c:v>0.60757550387596904</c:v>
                      </c:pt>
                      <c:pt idx="14">
                        <c:v>0.59176012403100797</c:v>
                      </c:pt>
                      <c:pt idx="15">
                        <c:v>0.59595965891472902</c:v>
                      </c:pt>
                      <c:pt idx="16">
                        <c:v>0.59664995348837202</c:v>
                      </c:pt>
                      <c:pt idx="17">
                        <c:v>0.58617150387596895</c:v>
                      </c:pt>
                      <c:pt idx="18">
                        <c:v>0.57689860465116305</c:v>
                      </c:pt>
                      <c:pt idx="19">
                        <c:v>0.566504620155039</c:v>
                      </c:pt>
                      <c:pt idx="20">
                        <c:v>0.55968986046511604</c:v>
                      </c:pt>
                      <c:pt idx="21">
                        <c:v>0.47244415503876003</c:v>
                      </c:pt>
                      <c:pt idx="22">
                        <c:v>0.37115488372092997</c:v>
                      </c:pt>
                      <c:pt idx="23">
                        <c:v>0.32905336434108501</c:v>
                      </c:pt>
                      <c:pt idx="24">
                        <c:v>0.33144229457364299</c:v>
                      </c:pt>
                      <c:pt idx="25">
                        <c:v>0.29743333333333299</c:v>
                      </c:pt>
                      <c:pt idx="26">
                        <c:v>0.21592409302325599</c:v>
                      </c:pt>
                      <c:pt idx="27">
                        <c:v>0.147581953488372</c:v>
                      </c:pt>
                      <c:pt idx="28">
                        <c:v>0.14565798449612399</c:v>
                      </c:pt>
                      <c:pt idx="29">
                        <c:v>0.13155342635658901</c:v>
                      </c:pt>
                      <c:pt idx="30">
                        <c:v>0.12871231007751899</c:v>
                      </c:pt>
                      <c:pt idx="31">
                        <c:v>0.124956093023256</c:v>
                      </c:pt>
                      <c:pt idx="32">
                        <c:v>0.12600800000000001</c:v>
                      </c:pt>
                      <c:pt idx="33">
                        <c:v>0.107920620155039</c:v>
                      </c:pt>
                      <c:pt idx="34">
                        <c:v>0.10825550387596899</c:v>
                      </c:pt>
                      <c:pt idx="35">
                        <c:v>0.10747711627907</c:v>
                      </c:pt>
                      <c:pt idx="36">
                        <c:v>0.12325420155038801</c:v>
                      </c:pt>
                      <c:pt idx="37">
                        <c:v>0.122548248062016</c:v>
                      </c:pt>
                      <c:pt idx="38">
                        <c:v>0.13734390697674401</c:v>
                      </c:pt>
                      <c:pt idx="39">
                        <c:v>0.14415987596899199</c:v>
                      </c:pt>
                      <c:pt idx="40">
                        <c:v>0.149753209302326</c:v>
                      </c:pt>
                      <c:pt idx="41">
                        <c:v>0.19156155038759701</c:v>
                      </c:pt>
                      <c:pt idx="42">
                        <c:v>0.17661658914728701</c:v>
                      </c:pt>
                      <c:pt idx="43">
                        <c:v>0.19596474418604701</c:v>
                      </c:pt>
                      <c:pt idx="44">
                        <c:v>0.18889463565891501</c:v>
                      </c:pt>
                      <c:pt idx="45">
                        <c:v>0.17022108527131799</c:v>
                      </c:pt>
                      <c:pt idx="46">
                        <c:v>0.177620837209302</c:v>
                      </c:pt>
                      <c:pt idx="47">
                        <c:v>0.21037758139534901</c:v>
                      </c:pt>
                      <c:pt idx="48">
                        <c:v>0.18695051162790699</c:v>
                      </c:pt>
                      <c:pt idx="49">
                        <c:v>0.17638486821705401</c:v>
                      </c:pt>
                      <c:pt idx="50">
                        <c:v>0.19879184496124</c:v>
                      </c:pt>
                      <c:pt idx="51">
                        <c:v>0.21259190697674399</c:v>
                      </c:pt>
                      <c:pt idx="52">
                        <c:v>0.22456434108527101</c:v>
                      </c:pt>
                      <c:pt idx="53">
                        <c:v>0.23306784496124</c:v>
                      </c:pt>
                      <c:pt idx="54">
                        <c:v>0.226984589147287</c:v>
                      </c:pt>
                      <c:pt idx="55">
                        <c:v>0.21692961240310099</c:v>
                      </c:pt>
                      <c:pt idx="56">
                        <c:v>0.19208728682170501</c:v>
                      </c:pt>
                      <c:pt idx="57">
                        <c:v>0.18847420155038799</c:v>
                      </c:pt>
                      <c:pt idx="58">
                        <c:v>0.20109054263565901</c:v>
                      </c:pt>
                      <c:pt idx="59">
                        <c:v>0.21439655813953501</c:v>
                      </c:pt>
                      <c:pt idx="60">
                        <c:v>0.22096158139534899</c:v>
                      </c:pt>
                      <c:pt idx="61">
                        <c:v>0.24194986046511599</c:v>
                      </c:pt>
                      <c:pt idx="62">
                        <c:v>0.213739379844961</c:v>
                      </c:pt>
                      <c:pt idx="63">
                        <c:v>0.25981460465116302</c:v>
                      </c:pt>
                      <c:pt idx="64">
                        <c:v>0.252426542635659</c:v>
                      </c:pt>
                      <c:pt idx="65">
                        <c:v>0.24159937984496099</c:v>
                      </c:pt>
                      <c:pt idx="66">
                        <c:v>0.30053488372093001</c:v>
                      </c:pt>
                      <c:pt idx="67">
                        <c:v>0.31894285271317802</c:v>
                      </c:pt>
                      <c:pt idx="68">
                        <c:v>0.33593631007751901</c:v>
                      </c:pt>
                      <c:pt idx="69">
                        <c:v>0.34729817054263601</c:v>
                      </c:pt>
                      <c:pt idx="70">
                        <c:v>0.353772186046512</c:v>
                      </c:pt>
                      <c:pt idx="71">
                        <c:v>0.34964474418604702</c:v>
                      </c:pt>
                      <c:pt idx="72">
                        <c:v>0.35623212403100801</c:v>
                      </c:pt>
                      <c:pt idx="73">
                        <c:v>0.35011891472868201</c:v>
                      </c:pt>
                      <c:pt idx="74">
                        <c:v>0.38325587596899202</c:v>
                      </c:pt>
                      <c:pt idx="75">
                        <c:v>0.39973280620154999</c:v>
                      </c:pt>
                      <c:pt idx="76">
                        <c:v>0.59037575193798497</c:v>
                      </c:pt>
                      <c:pt idx="77">
                        <c:v>0.60775252713178296</c:v>
                      </c:pt>
                      <c:pt idx="78">
                        <c:v>0.62431941085271303</c:v>
                      </c:pt>
                      <c:pt idx="79">
                        <c:v>0.62174862015503896</c:v>
                      </c:pt>
                      <c:pt idx="80">
                        <c:v>0.61562353488372101</c:v>
                      </c:pt>
                      <c:pt idx="81">
                        <c:v>0.63067792248062005</c:v>
                      </c:pt>
                      <c:pt idx="82">
                        <c:v>0.65683212403100799</c:v>
                      </c:pt>
                      <c:pt idx="83">
                        <c:v>0.69274862015503902</c:v>
                      </c:pt>
                      <c:pt idx="84">
                        <c:v>0.734289209302326</c:v>
                      </c:pt>
                      <c:pt idx="85">
                        <c:v>0.72602632558139502</c:v>
                      </c:pt>
                      <c:pt idx="86">
                        <c:v>0.73308133333333303</c:v>
                      </c:pt>
                      <c:pt idx="87">
                        <c:v>0.75613063565891503</c:v>
                      </c:pt>
                      <c:pt idx="88">
                        <c:v>0.77960505426356597</c:v>
                      </c:pt>
                      <c:pt idx="89">
                        <c:v>0.75894902325581404</c:v>
                      </c:pt>
                      <c:pt idx="90">
                        <c:v>0.74777820155038799</c:v>
                      </c:pt>
                      <c:pt idx="91">
                        <c:v>0.73041528682170498</c:v>
                      </c:pt>
                      <c:pt idx="92">
                        <c:v>0.84966220155038796</c:v>
                      </c:pt>
                      <c:pt idx="93">
                        <c:v>0.85582945736434102</c:v>
                      </c:pt>
                      <c:pt idx="94">
                        <c:v>0.83721147286821695</c:v>
                      </c:pt>
                      <c:pt idx="95">
                        <c:v>0.77485367441860498</c:v>
                      </c:pt>
                    </c:numCache>
                  </c:numRef>
                </c:val>
                <c:smooth val="0"/>
                <c:extLst xmlns:c15="http://schemas.microsoft.com/office/drawing/2012/chart">
                  <c:ext xmlns:c16="http://schemas.microsoft.com/office/drawing/2014/chart" uri="{C3380CC4-5D6E-409C-BE32-E72D297353CC}">
                    <c16:uniqueId val="{00000003-5D5A-4004-A21E-D5EB5803F0AF}"/>
                  </c:ext>
                </c:extLst>
              </c15:ser>
            </c15:filteredLineSeries>
          </c:ext>
        </c:extLst>
      </c:lineChart>
      <c:catAx>
        <c:axId val="194763660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Period Starting (00:00</a:t>
                </a:r>
                <a:r>
                  <a:rPr lang="en-US" baseline="0"/>
                  <a:t> = Midnight to 12:15 AM)</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h:mm;@"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47638687"/>
        <c:crosses val="autoZero"/>
        <c:auto val="0"/>
        <c:lblAlgn val="ctr"/>
        <c:lblOffset val="100"/>
        <c:tickLblSkip val="4"/>
        <c:tickMarkSkip val="4"/>
        <c:noMultiLvlLbl val="0"/>
      </c:catAx>
      <c:valAx>
        <c:axId val="19476386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Average Demand kW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47636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0.68603</cdr:x>
      <cdr:y>0.26345</cdr:y>
    </cdr:from>
    <cdr:to>
      <cdr:x>0.90441</cdr:x>
      <cdr:y>0.64182</cdr:y>
    </cdr:to>
    <cdr:sp macro="" textlink="">
      <cdr:nvSpPr>
        <cdr:cNvPr id="2" name="Oval 1"/>
        <cdr:cNvSpPr/>
      </cdr:nvSpPr>
      <cdr:spPr>
        <a:xfrm xmlns:a="http://schemas.openxmlformats.org/drawingml/2006/main">
          <a:off x="3171825" y="895349"/>
          <a:ext cx="1009651" cy="1285875"/>
        </a:xfrm>
        <a:prstGeom xmlns:a="http://schemas.openxmlformats.org/drawingml/2006/main" prst="ellipse">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0.52687</cdr:x>
      <cdr:y>0.23262</cdr:y>
    </cdr:from>
    <cdr:to>
      <cdr:x>0.684</cdr:x>
      <cdr:y>0.35567</cdr:y>
    </cdr:to>
    <cdr:cxnSp macro="">
      <cdr:nvCxnSpPr>
        <cdr:cNvPr id="5" name="Straight Arrow Connector 4">
          <a:extLst xmlns:a="http://schemas.openxmlformats.org/drawingml/2006/main">
            <a:ext uri="{FF2B5EF4-FFF2-40B4-BE49-F238E27FC236}">
              <a16:creationId xmlns:a16="http://schemas.microsoft.com/office/drawing/2014/main" id="{51D5C083-E1F1-4FBE-9DB5-65D8D32F526E}"/>
            </a:ext>
          </a:extLst>
        </cdr:cNvPr>
        <cdr:cNvCxnSpPr/>
      </cdr:nvCxnSpPr>
      <cdr:spPr>
        <a:xfrm xmlns:a="http://schemas.openxmlformats.org/drawingml/2006/main">
          <a:off x="3854314" y="804043"/>
          <a:ext cx="1149486" cy="425317"/>
        </a:xfrm>
        <a:prstGeom xmlns:a="http://schemas.openxmlformats.org/drawingml/2006/main" prst="straightConnector1">
          <a:avLst/>
        </a:prstGeom>
        <a:ln xmlns:a="http://schemas.openxmlformats.org/drawingml/2006/main" w="508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0.32344</cdr:x>
      <cdr:y>0.13453</cdr:y>
    </cdr:from>
    <cdr:to>
      <cdr:x>0.68809</cdr:x>
      <cdr:y>0.4365</cdr:y>
    </cdr:to>
    <cdr:sp macro="" textlink="">
      <cdr:nvSpPr>
        <cdr:cNvPr id="3" name="Text Box 2"/>
        <cdr:cNvSpPr txBox="1"/>
      </cdr:nvSpPr>
      <cdr:spPr>
        <a:xfrm xmlns:a="http://schemas.openxmlformats.org/drawingml/2006/main">
          <a:off x="2366131" y="464998"/>
          <a:ext cx="2667603" cy="10437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rgbClr val="FF0000"/>
              </a:solidFill>
              <a:latin typeface="Arial" panose="020B0604020202020204" pitchFamily="34" charset="0"/>
              <a:cs typeface="Arial" panose="020B0604020202020204" pitchFamily="34" charset="0"/>
            </a:rPr>
            <a:t>Major</a:t>
          </a:r>
          <a:r>
            <a:rPr lang="en-US" sz="1800" baseline="0" dirty="0">
              <a:solidFill>
                <a:srgbClr val="FF0000"/>
              </a:solidFill>
              <a:latin typeface="Arial" panose="020B0604020202020204" pitchFamily="34" charset="0"/>
              <a:cs typeface="Arial" panose="020B0604020202020204" pitchFamily="34" charset="0"/>
            </a:rPr>
            <a:t> shift in charging </a:t>
          </a:r>
          <a:r>
            <a:rPr lang="en-US" sz="1800" baseline="0" dirty="0" err="1">
              <a:solidFill>
                <a:srgbClr val="FF0000"/>
              </a:solidFill>
              <a:latin typeface="Arial" panose="020B0604020202020204" pitchFamily="34" charset="0"/>
              <a:cs typeface="Arial" panose="020B0604020202020204" pitchFamily="34" charset="0"/>
            </a:rPr>
            <a:t>behaviour</a:t>
          </a:r>
          <a:r>
            <a:rPr lang="en-US" sz="1800" baseline="0" dirty="0">
              <a:solidFill>
                <a:srgbClr val="FF0000"/>
              </a:solidFill>
              <a:latin typeface="Arial" panose="020B0604020202020204" pitchFamily="34" charset="0"/>
              <a:cs typeface="Arial" panose="020B0604020202020204" pitchFamily="34" charset="0"/>
            </a:rPr>
            <a:t>.</a:t>
          </a:r>
          <a:endParaRPr lang="en-US" sz="1800" dirty="0">
            <a:solidFill>
              <a:srgbClr val="FF0000"/>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7239A-440E-6441-B841-CB713DFBAB3B}"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9652B-714F-6A41-9173-0553B4D9711F}" type="slidenum">
              <a:rPr lang="en-US" smtClean="0"/>
              <a:t>‹#›</a:t>
            </a:fld>
            <a:endParaRPr lang="en-US"/>
          </a:p>
        </p:txBody>
      </p:sp>
    </p:spTree>
    <p:extLst>
      <p:ext uri="{BB962C8B-B14F-4D97-AF65-F5344CB8AC3E}">
        <p14:creationId xmlns:p14="http://schemas.microsoft.com/office/powerpoint/2010/main" val="408333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Daniel Carr, and I’m really pleased to be here with you today. I’m the Head of Smart Cities at Alectra Utilities, and electrification of transportation comprises most of my work. In my group, we do research, develop strategy and deploy demonstration projects, all with the goal of scaling up new business models and adopting new technologies.</a:t>
            </a:r>
          </a:p>
        </p:txBody>
      </p:sp>
      <p:sp>
        <p:nvSpPr>
          <p:cNvPr id="4" name="Slide Number Placeholder 3"/>
          <p:cNvSpPr>
            <a:spLocks noGrp="1"/>
          </p:cNvSpPr>
          <p:nvPr>
            <p:ph type="sldNum" sz="quarter" idx="5"/>
          </p:nvPr>
        </p:nvSpPr>
        <p:spPr/>
        <p:txBody>
          <a:bodyPr/>
          <a:lstStyle/>
          <a:p>
            <a:fld id="{6919652B-714F-6A41-9173-0553B4D9711F}" type="slidenum">
              <a:rPr lang="en-US" smtClean="0"/>
              <a:t>1</a:t>
            </a:fld>
            <a:endParaRPr lang="en-US"/>
          </a:p>
        </p:txBody>
      </p:sp>
    </p:spTree>
    <p:extLst>
      <p:ext uri="{BB962C8B-B14F-4D97-AF65-F5344CB8AC3E}">
        <p14:creationId xmlns:p14="http://schemas.microsoft.com/office/powerpoint/2010/main" val="60316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200"/>
              </a:lnSpc>
              <a:spcBef>
                <a:spcPts val="0"/>
              </a:spcBef>
              <a:spcAft>
                <a:spcPts val="800"/>
              </a:spcAft>
            </a:pPr>
            <a:r>
              <a:rPr lang="en-US" sz="1800">
                <a:solidFill>
                  <a:srgbClr val="53575A"/>
                </a:solidFill>
                <a:effectLst/>
                <a:latin typeface="Arial" panose="020B0604020202020204" pitchFamily="34" charset="0"/>
                <a:ea typeface="Calibri" panose="020F0502020204030204" pitchFamily="34" charset="0"/>
              </a:rPr>
              <a:t>I won’t spend too much time here as you can see the results in the single-family homes are similar to multi-res, but we do see a less dramatic effect of pricing here where SFH customers are reducing their charging 78% of baseline during on-peak hours. The reason for this is that SFH customers are charged $2 an hour instead of the $4 an hour seen with multi-res.</a:t>
            </a:r>
          </a:p>
        </p:txBody>
      </p:sp>
      <p:sp>
        <p:nvSpPr>
          <p:cNvPr id="4" name="Slide Number Placeholder 3"/>
          <p:cNvSpPr>
            <a:spLocks noGrp="1"/>
          </p:cNvSpPr>
          <p:nvPr>
            <p:ph type="sldNum" sz="quarter" idx="5"/>
          </p:nvPr>
        </p:nvSpPr>
        <p:spPr/>
        <p:txBody>
          <a:bodyPr/>
          <a:lstStyle/>
          <a:p>
            <a:fld id="{BAA621F2-222D-3049-A6B8-712A2F2500A4}" type="slidenum">
              <a:rPr lang="en-US" smtClean="0"/>
              <a:pPr/>
              <a:t>10</a:t>
            </a:fld>
            <a:endParaRPr lang="en-US"/>
          </a:p>
        </p:txBody>
      </p:sp>
    </p:spTree>
    <p:extLst>
      <p:ext uri="{BB962C8B-B14F-4D97-AF65-F5344CB8AC3E}">
        <p14:creationId xmlns:p14="http://schemas.microsoft.com/office/powerpoint/2010/main" val="189645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200"/>
              </a:lnSpc>
              <a:spcBef>
                <a:spcPts val="0"/>
              </a:spcBef>
              <a:spcAft>
                <a:spcPts val="800"/>
              </a:spcAft>
            </a:pPr>
            <a:r>
              <a:rPr lang="en-US" sz="1800" dirty="0">
                <a:solidFill>
                  <a:srgbClr val="53575A"/>
                </a:solidFill>
                <a:effectLst/>
                <a:latin typeface="Arial" panose="020B0604020202020204" pitchFamily="34" charset="0"/>
                <a:ea typeface="Calibri" panose="020F0502020204030204" pitchFamily="34" charset="0"/>
              </a:rPr>
              <a:t>This is the telematics based approach. Instead of a charger, </a:t>
            </a:r>
            <a:r>
              <a:rPr lang="en-US" sz="1800" dirty="0" err="1">
                <a:solidFill>
                  <a:srgbClr val="53575A"/>
                </a:solidFill>
                <a:effectLst/>
                <a:latin typeface="Arial" panose="020B0604020202020204" pitchFamily="34" charset="0"/>
                <a:ea typeface="Calibri" panose="020F0502020204030204" pitchFamily="34" charset="0"/>
              </a:rPr>
              <a:t>customres</a:t>
            </a:r>
            <a:r>
              <a:rPr lang="en-US" sz="1800" dirty="0">
                <a:solidFill>
                  <a:srgbClr val="53575A"/>
                </a:solidFill>
                <a:effectLst/>
                <a:latin typeface="Arial" panose="020B0604020202020204" pitchFamily="34" charset="0"/>
                <a:ea typeface="Calibri" panose="020F0502020204030204" pitchFamily="34" charset="0"/>
              </a:rPr>
              <a:t> just charged as normal, and we were able to track their charging through an </a:t>
            </a:r>
            <a:r>
              <a:rPr lang="en-US" sz="1800" dirty="0" err="1">
                <a:solidFill>
                  <a:srgbClr val="53575A"/>
                </a:solidFill>
                <a:effectLst/>
                <a:latin typeface="Arial" panose="020B0604020202020204" pitchFamily="34" charset="0"/>
                <a:ea typeface="Calibri" panose="020F0502020204030204" pitchFamily="34" charset="0"/>
              </a:rPr>
              <a:t>onbaoard</a:t>
            </a:r>
            <a:r>
              <a:rPr lang="en-US" sz="1800" dirty="0">
                <a:solidFill>
                  <a:srgbClr val="53575A"/>
                </a:solidFill>
                <a:effectLst/>
                <a:latin typeface="Arial" panose="020B0604020202020204" pitchFamily="34" charset="0"/>
                <a:ea typeface="Calibri" panose="020F0502020204030204" pitchFamily="34" charset="0"/>
              </a:rPr>
              <a:t> device that would track charging events and allow us to see when they were charging – on peak or off. </a:t>
            </a:r>
          </a:p>
        </p:txBody>
      </p:sp>
      <p:sp>
        <p:nvSpPr>
          <p:cNvPr id="4" name="Slide Number Placeholder 3"/>
          <p:cNvSpPr>
            <a:spLocks noGrp="1"/>
          </p:cNvSpPr>
          <p:nvPr>
            <p:ph type="sldNum" sz="quarter" idx="5"/>
          </p:nvPr>
        </p:nvSpPr>
        <p:spPr/>
        <p:txBody>
          <a:bodyPr/>
          <a:lstStyle/>
          <a:p>
            <a:fld id="{BAA621F2-222D-3049-A6B8-712A2F2500A4}" type="slidenum">
              <a:rPr lang="en-US" smtClean="0"/>
              <a:pPr/>
              <a:t>11</a:t>
            </a:fld>
            <a:endParaRPr lang="en-US"/>
          </a:p>
        </p:txBody>
      </p:sp>
    </p:spTree>
    <p:extLst>
      <p:ext uri="{BB962C8B-B14F-4D97-AF65-F5344CB8AC3E}">
        <p14:creationId xmlns:p14="http://schemas.microsoft.com/office/powerpoint/2010/main" val="1816890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the NWA </a:t>
            </a:r>
            <a:r>
              <a:rPr lang="en-US" dirty="0" err="1"/>
              <a:t>pilto</a:t>
            </a:r>
            <a:r>
              <a:rPr lang="en-US" dirty="0"/>
              <a:t> with IESO and </a:t>
            </a:r>
            <a:r>
              <a:rPr lang="en-US" dirty="0" err="1"/>
              <a:t>NRCan</a:t>
            </a:r>
            <a:r>
              <a:rPr lang="en-US" dirty="0"/>
              <a:t>, to demonstrate the viability of a distribution level market. </a:t>
            </a:r>
          </a:p>
          <a:p>
            <a:r>
              <a:rPr lang="en-US" dirty="0"/>
              <a:t>IT ran over 2 seasons, and had approximately 8 MW of demand response during events. Events were run between 5-10 times per year, generally summer during peak AC periods. </a:t>
            </a:r>
          </a:p>
          <a:p>
            <a:r>
              <a:rPr lang="en-US" dirty="0"/>
              <a:t>Customers were really happy, mostly already did DR for IESO.</a:t>
            </a:r>
          </a:p>
          <a:p>
            <a:r>
              <a:rPr lang="en-US" dirty="0"/>
              <a:t>It has spurred a lot of discussion with IESO, other LDCs about whether this presages the future.</a:t>
            </a:r>
          </a:p>
        </p:txBody>
      </p:sp>
      <p:sp>
        <p:nvSpPr>
          <p:cNvPr id="4" name="Slide Number Placeholder 3"/>
          <p:cNvSpPr>
            <a:spLocks noGrp="1"/>
          </p:cNvSpPr>
          <p:nvPr>
            <p:ph type="sldNum" sz="quarter" idx="10"/>
          </p:nvPr>
        </p:nvSpPr>
        <p:spPr/>
        <p:txBody>
          <a:bodyPr/>
          <a:lstStyle/>
          <a:p>
            <a:pPr defTabSz="917093">
              <a:defRPr/>
            </a:pPr>
            <a:fld id="{BAA621F2-222D-3049-A6B8-712A2F2500A4}" type="slidenum">
              <a:rPr lang="en-US">
                <a:solidFill>
                  <a:prstClr val="black"/>
                </a:solidFill>
              </a:rPr>
              <a:pPr defTabSz="917093">
                <a:defRPr/>
              </a:pPr>
              <a:t>12</a:t>
            </a:fld>
            <a:endParaRPr lang="en-US" dirty="0">
              <a:solidFill>
                <a:prstClr val="black"/>
              </a:solidFill>
            </a:endParaRPr>
          </a:p>
        </p:txBody>
      </p:sp>
    </p:spTree>
    <p:extLst>
      <p:ext uri="{BB962C8B-B14F-4D97-AF65-F5344CB8AC3E}">
        <p14:creationId xmlns:p14="http://schemas.microsoft.com/office/powerpoint/2010/main" val="3157915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DERs are great.</a:t>
            </a:r>
          </a:p>
          <a:p>
            <a:r>
              <a:rPr lang="en-US" dirty="0"/>
              <a:t>But what are we supposed to do about them?</a:t>
            </a:r>
          </a:p>
          <a:p>
            <a:r>
              <a:rPr lang="en-US" dirty="0"/>
              <a:t>We can’t spend our money on them and get paid, like we do </a:t>
            </a:r>
          </a:p>
          <a:p>
            <a:r>
              <a:rPr lang="en-US" dirty="0"/>
              <a:t>We have no money coming in for them – could we? What’s the mechanism?</a:t>
            </a:r>
          </a:p>
          <a:p>
            <a:r>
              <a:rPr lang="en-US" dirty="0"/>
              <a:t>We think a DSO is great because it lets us buy the best resources and get compensated for them. This is done in Europe with a lot of success, though of course there are lots of various experiences there and I won’t pretend to be </a:t>
            </a:r>
            <a:r>
              <a:rPr lang="en-US"/>
              <a:t>an expert.</a:t>
            </a:r>
            <a:endParaRPr lang="en-US" dirty="0"/>
          </a:p>
        </p:txBody>
      </p:sp>
      <p:sp>
        <p:nvSpPr>
          <p:cNvPr id="4" name="Slide Number Placeholder 3"/>
          <p:cNvSpPr>
            <a:spLocks noGrp="1"/>
          </p:cNvSpPr>
          <p:nvPr>
            <p:ph type="sldNum" sz="quarter" idx="5"/>
          </p:nvPr>
        </p:nvSpPr>
        <p:spPr/>
        <p:txBody>
          <a:bodyPr/>
          <a:lstStyle/>
          <a:p>
            <a:fld id="{6919652B-714F-6A41-9173-0553B4D9711F}" type="slidenum">
              <a:rPr lang="en-US" smtClean="0"/>
              <a:t>13</a:t>
            </a:fld>
            <a:endParaRPr lang="en-US"/>
          </a:p>
        </p:txBody>
      </p:sp>
    </p:spTree>
    <p:extLst>
      <p:ext uri="{BB962C8B-B14F-4D97-AF65-F5344CB8AC3E}">
        <p14:creationId xmlns:p14="http://schemas.microsoft.com/office/powerpoint/2010/main" val="2645386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short video illustrates the evolution we see happening. </a:t>
            </a:r>
          </a:p>
        </p:txBody>
      </p:sp>
      <p:sp>
        <p:nvSpPr>
          <p:cNvPr id="4" name="Slide Number Placeholder 3"/>
          <p:cNvSpPr>
            <a:spLocks noGrp="1"/>
          </p:cNvSpPr>
          <p:nvPr>
            <p:ph type="sldNum" sz="quarter" idx="10"/>
          </p:nvPr>
        </p:nvSpPr>
        <p:spPr/>
        <p:txBody>
          <a:bodyPr/>
          <a:lstStyle/>
          <a:p>
            <a:pPr defTabSz="917093">
              <a:defRPr/>
            </a:pPr>
            <a:fld id="{BAA621F2-222D-3049-A6B8-712A2F2500A4}" type="slidenum">
              <a:rPr lang="en-US">
                <a:solidFill>
                  <a:prstClr val="black"/>
                </a:solidFill>
              </a:rPr>
              <a:pPr defTabSz="917093">
                <a:defRPr/>
              </a:pPr>
              <a:t>14</a:t>
            </a:fld>
            <a:endParaRPr lang="en-US" dirty="0">
              <a:solidFill>
                <a:prstClr val="black"/>
              </a:solidFill>
            </a:endParaRPr>
          </a:p>
        </p:txBody>
      </p:sp>
    </p:spTree>
    <p:extLst>
      <p:ext uri="{BB962C8B-B14F-4D97-AF65-F5344CB8AC3E}">
        <p14:creationId xmlns:p14="http://schemas.microsoft.com/office/powerpoint/2010/main" val="1481227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my brief remarks before we get down to questions, I wanted to highlight a few areas I’m going to touch on.</a:t>
            </a:r>
          </a:p>
          <a:p>
            <a:r>
              <a:rPr lang="en-CA" dirty="0"/>
              <a:t>First,  intro Alectra for those who aren’t aware</a:t>
            </a:r>
          </a:p>
          <a:p>
            <a:r>
              <a:rPr lang="en-CA" dirty="0"/>
              <a:t>Secondly, talk about the issues of </a:t>
            </a:r>
            <a:r>
              <a:rPr lang="en-CA" dirty="0" err="1"/>
              <a:t>distributd</a:t>
            </a:r>
            <a:r>
              <a:rPr lang="en-CA" dirty="0"/>
              <a:t> energy, and how those present themselves to us as a distribution </a:t>
            </a:r>
            <a:r>
              <a:rPr lang="en-CA" dirty="0" err="1"/>
              <a:t>utilty</a:t>
            </a:r>
            <a:endParaRPr lang="en-CA" dirty="0"/>
          </a:p>
          <a:p>
            <a:endParaRPr lang="en-US" dirty="0"/>
          </a:p>
          <a:p>
            <a:r>
              <a:rPr lang="en-US" dirty="0"/>
              <a:t>Third, talk about our experience</a:t>
            </a:r>
          </a:p>
          <a:p>
            <a:endParaRPr lang="en-US" dirty="0"/>
          </a:p>
          <a:p>
            <a:r>
              <a:rPr lang="en-US" dirty="0"/>
              <a:t>Finally, close with some thoughts about where this might take us</a:t>
            </a:r>
          </a:p>
        </p:txBody>
      </p:sp>
      <p:sp>
        <p:nvSpPr>
          <p:cNvPr id="4" name="Slide Number Placeholder 3"/>
          <p:cNvSpPr>
            <a:spLocks noGrp="1"/>
          </p:cNvSpPr>
          <p:nvPr>
            <p:ph type="sldNum" sz="quarter" idx="5"/>
          </p:nvPr>
        </p:nvSpPr>
        <p:spPr/>
        <p:txBody>
          <a:bodyPr/>
          <a:lstStyle/>
          <a:p>
            <a:fld id="{6919652B-714F-6A41-9173-0553B4D9711F}" type="slidenum">
              <a:rPr lang="en-US" smtClean="0"/>
              <a:t>2</a:t>
            </a:fld>
            <a:endParaRPr lang="en-US"/>
          </a:p>
        </p:txBody>
      </p:sp>
    </p:spTree>
    <p:extLst>
      <p:ext uri="{BB962C8B-B14F-4D97-AF65-F5344CB8AC3E}">
        <p14:creationId xmlns:p14="http://schemas.microsoft.com/office/powerpoint/2010/main" val="2447081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what is Alectra? It is a relatively new company formed in 2017 through the merger of several electricity distribution companies spread across the greater Toronto and Hamilton area.  We serve over now 1M customers in 17 communities in Southern Ontario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We have both a traditional distribution business, regulated by the Ontario Energy Board, as well as an unregulated affiliate that provides a variety of energy services to commercial and municipal customers. On account of the diversity of work that we do, we have a range of services and of specializations that we provide.</a:t>
            </a:r>
          </a:p>
          <a:p>
            <a:pPr lvl="0"/>
            <a:endParaRPr lang="en-CA" sz="1400" b="0" i="0" kern="1200" dirty="0">
              <a:solidFill>
                <a:schemeClr val="tx1"/>
              </a:solidFill>
              <a:effectLst/>
              <a:latin typeface="Arial" charset="0"/>
              <a:ea typeface="+mn-ea"/>
              <a:cs typeface="+mn-cs"/>
            </a:endParaRPr>
          </a:p>
          <a:p>
            <a:pPr lvl="0"/>
            <a:r>
              <a:rPr lang="en-CA" sz="1400" b="0" i="0" kern="1200" dirty="0">
                <a:solidFill>
                  <a:schemeClr val="tx1"/>
                </a:solidFill>
                <a:effectLst/>
                <a:latin typeface="Arial" charset="0"/>
                <a:ea typeface="+mn-ea"/>
                <a:cs typeface="+mn-cs"/>
              </a:rPr>
              <a:t>I’d like to thank my colleagues across both organizations for their ongoing support for electrification projects.</a:t>
            </a:r>
          </a:p>
          <a:p>
            <a:endParaRPr lang="en-US" dirty="0"/>
          </a:p>
        </p:txBody>
      </p:sp>
      <p:sp>
        <p:nvSpPr>
          <p:cNvPr id="4" name="Slide Number Placeholder 3"/>
          <p:cNvSpPr>
            <a:spLocks noGrp="1"/>
          </p:cNvSpPr>
          <p:nvPr>
            <p:ph type="sldNum" sz="quarter" idx="5"/>
          </p:nvPr>
        </p:nvSpPr>
        <p:spPr/>
        <p:txBody>
          <a:bodyPr/>
          <a:lstStyle/>
          <a:p>
            <a:fld id="{6919652B-714F-6A41-9173-0553B4D9711F}" type="slidenum">
              <a:rPr lang="en-US" smtClean="0"/>
              <a:t>3</a:t>
            </a:fld>
            <a:endParaRPr lang="en-US"/>
          </a:p>
        </p:txBody>
      </p:sp>
    </p:spTree>
    <p:extLst>
      <p:ext uri="{BB962C8B-B14F-4D97-AF65-F5344CB8AC3E}">
        <p14:creationId xmlns:p14="http://schemas.microsoft.com/office/powerpoint/2010/main" val="331619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most people in the room are familiar with these concepts and so I don’t want to go over in too much detail. </a:t>
            </a:r>
          </a:p>
          <a:p>
            <a:endParaRPr lang="en-US" dirty="0"/>
          </a:p>
          <a:p>
            <a:r>
              <a:rPr lang="en-US" dirty="0"/>
              <a:t>Salient for our discussion today – the growth of DERs and the changes this brings to our utility business model, because it’s not just this one thing ,but rather part of a broader shift that we refer to as the 4Ds.</a:t>
            </a:r>
          </a:p>
        </p:txBody>
      </p:sp>
      <p:sp>
        <p:nvSpPr>
          <p:cNvPr id="4" name="Slide Number Placeholder 3"/>
          <p:cNvSpPr>
            <a:spLocks noGrp="1"/>
          </p:cNvSpPr>
          <p:nvPr>
            <p:ph type="sldNum" sz="quarter" idx="5"/>
          </p:nvPr>
        </p:nvSpPr>
        <p:spPr/>
        <p:txBody>
          <a:bodyPr/>
          <a:lstStyle/>
          <a:p>
            <a:fld id="{6919652B-714F-6A41-9173-0553B4D9711F}" type="slidenum">
              <a:rPr lang="en-US" smtClean="0"/>
              <a:t>4</a:t>
            </a:fld>
            <a:endParaRPr lang="en-US"/>
          </a:p>
        </p:txBody>
      </p:sp>
    </p:spTree>
    <p:extLst>
      <p:ext uri="{BB962C8B-B14F-4D97-AF65-F5344CB8AC3E}">
        <p14:creationId xmlns:p14="http://schemas.microsoft.com/office/powerpoint/2010/main" val="390143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sz="2000" b="0" dirty="0">
                <a:cs typeface="Arial"/>
              </a:rPr>
              <a:t>Infrastructure: </a:t>
            </a:r>
            <a:r>
              <a:rPr lang="en-US" sz="2000" b="0" dirty="0" err="1">
                <a:cs typeface="Arial"/>
              </a:rPr>
              <a:t>Evs</a:t>
            </a:r>
            <a:r>
              <a:rPr lang="en-US" sz="2000" b="0" dirty="0">
                <a:cs typeface="Arial"/>
              </a:rPr>
              <a:t> are 1% of energy now, 20% in 20 years. Other loads not shrinking. On peak creates problems</a:t>
            </a:r>
          </a:p>
          <a:p>
            <a:pPr marL="285750" indent="-285750">
              <a:spcAft>
                <a:spcPts val="600"/>
              </a:spcAft>
              <a:buFont typeface="Arial" panose="020B0604020202020204" pitchFamily="34" charset="0"/>
              <a:buChar char="•"/>
            </a:pPr>
            <a:r>
              <a:rPr lang="en-US" sz="2000" b="0" dirty="0">
                <a:cs typeface="Arial"/>
              </a:rPr>
              <a:t>So can we shift? Flexibility is available.</a:t>
            </a:r>
          </a:p>
          <a:p>
            <a:pPr marL="285750" indent="-285750">
              <a:spcAft>
                <a:spcPts val="600"/>
              </a:spcAft>
              <a:buFont typeface="Arial" panose="020B0604020202020204" pitchFamily="34" charset="0"/>
              <a:buChar char="•"/>
            </a:pPr>
            <a:r>
              <a:rPr lang="en-US" sz="2000" b="0" dirty="0">
                <a:cs typeface="Arial"/>
              </a:rPr>
              <a:t>To do this, we need a relationship with the customer.</a:t>
            </a:r>
          </a:p>
          <a:p>
            <a:pPr marL="285750" indent="-285750">
              <a:spcAft>
                <a:spcPts val="600"/>
              </a:spcAft>
              <a:buFont typeface="Arial" panose="020B0604020202020204" pitchFamily="34" charset="0"/>
              <a:buChar char="•"/>
            </a:pPr>
            <a:r>
              <a:rPr lang="en-US" sz="2000" b="0" dirty="0">
                <a:cs typeface="Arial"/>
              </a:rPr>
              <a:t>Recent survey – customers need to see our support and we need to find a way to fund it</a:t>
            </a:r>
          </a:p>
          <a:p>
            <a:pPr marL="285750" indent="-285750">
              <a:spcAft>
                <a:spcPts val="600"/>
              </a:spcAft>
              <a:buFont typeface="Arial" panose="020B0604020202020204" pitchFamily="34" charset="0"/>
              <a:buChar char="•"/>
            </a:pPr>
            <a:r>
              <a:rPr lang="en-US" sz="2000" b="0" dirty="0">
                <a:cs typeface="Arial"/>
              </a:rPr>
              <a:t>The road to success leads through customer buy in – both for that relationship, and with OEB</a:t>
            </a:r>
          </a:p>
          <a:p>
            <a:pPr marL="285750" indent="-285750">
              <a:spcAft>
                <a:spcPts val="600"/>
              </a:spcAft>
              <a:buFont typeface="Arial" panose="020B0604020202020204" pitchFamily="34" charset="0"/>
              <a:buChar char="•"/>
            </a:pPr>
            <a:r>
              <a:rPr lang="en-US" sz="2000" b="0" dirty="0">
                <a:cs typeface="Arial"/>
              </a:rPr>
              <a:t>That will provide the revenue we need</a:t>
            </a:r>
          </a:p>
          <a:p>
            <a:pPr marL="285750" indent="-285750">
              <a:spcAft>
                <a:spcPts val="600"/>
              </a:spcAft>
              <a:buFont typeface="Arial" panose="020B0604020202020204" pitchFamily="34" charset="0"/>
              <a:buChar char="•"/>
            </a:pPr>
            <a:endParaRPr lang="en-US" sz="2000" b="0" dirty="0">
              <a:cs typeface="Arial"/>
            </a:endParaRPr>
          </a:p>
          <a:p>
            <a:pPr marL="285750" indent="-285750">
              <a:spcAft>
                <a:spcPts val="600"/>
              </a:spcAft>
              <a:buFont typeface="Arial" panose="020B0604020202020204" pitchFamily="34" charset="0"/>
              <a:buChar char="•"/>
            </a:pPr>
            <a:endParaRPr lang="en-US" sz="2000" b="0" dirty="0">
              <a:cs typeface="Arial"/>
            </a:endParaRPr>
          </a:p>
          <a:p>
            <a:pPr marL="285750" indent="-285750">
              <a:spcAft>
                <a:spcPts val="600"/>
              </a:spcAft>
              <a:buFont typeface="Arial" panose="020B0604020202020204" pitchFamily="34" charset="0"/>
              <a:buChar char="•"/>
            </a:pPr>
            <a:endParaRPr lang="en-US" sz="2000" b="0" dirty="0">
              <a:cs typeface="Arial"/>
            </a:endParaRPr>
          </a:p>
          <a:p>
            <a:pPr marL="285750" indent="-285750">
              <a:spcAft>
                <a:spcPts val="600"/>
              </a:spcAft>
              <a:buFont typeface="Arial" panose="020B0604020202020204" pitchFamily="34" charset="0"/>
              <a:buChar char="•"/>
            </a:pPr>
            <a:r>
              <a:rPr lang="en-US" sz="2000" b="0" dirty="0">
                <a:cs typeface="Arial"/>
              </a:rPr>
              <a:t>We now have this new type of load that’s growing exponentially, driven by policy goals like GHG reduction, and technology development  coming from automakers recognizing that this is the superior technology over the long term. And this is going to have impacts on our distribution business, as well as our energy services business. </a:t>
            </a:r>
          </a:p>
          <a:p>
            <a:pPr marL="285750" indent="-285750">
              <a:spcAft>
                <a:spcPts val="600"/>
              </a:spcAft>
              <a:buFont typeface="Arial" panose="020B0604020202020204" pitchFamily="34" charset="0"/>
              <a:buChar char="•"/>
            </a:pPr>
            <a:endParaRPr lang="en-US" sz="2000" b="0" dirty="0">
              <a:cs typeface="Arial"/>
            </a:endParaRPr>
          </a:p>
          <a:p>
            <a:pPr marL="285750" indent="-285750">
              <a:spcAft>
                <a:spcPts val="600"/>
              </a:spcAft>
              <a:buFont typeface="Arial" panose="020B0604020202020204" pitchFamily="34" charset="0"/>
              <a:buChar char="•"/>
            </a:pPr>
            <a:endParaRPr lang="en-US" sz="2000" b="0" dirty="0"/>
          </a:p>
          <a:p>
            <a:r>
              <a:rPr lang="en-US" sz="2000" dirty="0"/>
              <a:t>I’ll highlight some of the characteristics of these loads that make them unique:</a:t>
            </a:r>
          </a:p>
          <a:p>
            <a:pPr marL="171450" indent="-171450">
              <a:buFontTx/>
              <a:buChar char="-"/>
            </a:pPr>
            <a:r>
              <a:rPr lang="en-US" sz="2000" dirty="0"/>
              <a:t>Not necessarily attached to a structure, may be in parking lot or off the street</a:t>
            </a:r>
          </a:p>
          <a:p>
            <a:pPr marL="171450" indent="-171450">
              <a:buFontTx/>
              <a:buChar char="-"/>
            </a:pPr>
            <a:r>
              <a:rPr lang="en-US" sz="2000" dirty="0"/>
              <a:t>Assets are mobile – maybe they charge at work sometimes, at public locations sometimes, and at home sometimes. </a:t>
            </a:r>
          </a:p>
          <a:p>
            <a:pPr marL="171450" indent="-171450">
              <a:buFontTx/>
              <a:buChar char="-"/>
            </a:pPr>
            <a:r>
              <a:rPr lang="en-US" sz="2000" dirty="0"/>
              <a:t>Variable use profiles – different usage profiles. Fleets are different from residential, public charging is - different from workplace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0" dirty="0"/>
              <a:t>Potentially very large. Heavy duty vehicles may each require a 1MW charge. So a fleet could become multiple megawatts where now there’s only an office with a few hundred kW.</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000" b="0" dirty="0"/>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000" b="0" dirty="0"/>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0" dirty="0">
                <a:cs typeface="Arial"/>
              </a:rPr>
              <a:t>Overall, I would describe this is as an opportunity. If we manage it well, we can benefit along with our customers with lower rates and more </a:t>
            </a:r>
            <a:r>
              <a:rPr lang="en-US" sz="2000" b="0" dirty="0" err="1">
                <a:cs typeface="Arial"/>
              </a:rPr>
              <a:t>rliability</a:t>
            </a:r>
            <a:r>
              <a:rPr lang="en-US" sz="2000" b="0" dirty="0">
                <a:cs typeface="Arial"/>
              </a:rPr>
              <a:t>. If we don’t, we’ll have higher costs and poorer service to our customers.  This is the challenge that’s before us.</a:t>
            </a:r>
            <a:endParaRPr lang="en-US" sz="2000" b="0" dirty="0"/>
          </a:p>
        </p:txBody>
      </p:sp>
      <p:sp>
        <p:nvSpPr>
          <p:cNvPr id="4" name="Slide Number Placeholder 3"/>
          <p:cNvSpPr>
            <a:spLocks noGrp="1"/>
          </p:cNvSpPr>
          <p:nvPr>
            <p:ph type="sldNum" sz="quarter" idx="5"/>
          </p:nvPr>
        </p:nvSpPr>
        <p:spPr/>
        <p:txBody>
          <a:bodyPr/>
          <a:lstStyle/>
          <a:p>
            <a:fld id="{BAA621F2-222D-3049-A6B8-712A2F2500A4}" type="slidenum">
              <a:rPr lang="en-US" smtClean="0"/>
              <a:pPr/>
              <a:t>5</a:t>
            </a:fld>
            <a:endParaRPr lang="en-US"/>
          </a:p>
        </p:txBody>
      </p:sp>
    </p:spTree>
    <p:extLst>
      <p:ext uri="{BB962C8B-B14F-4D97-AF65-F5344CB8AC3E}">
        <p14:creationId xmlns:p14="http://schemas.microsoft.com/office/powerpoint/2010/main" val="4105265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 mitigating charging is critical. Reduce costs, operate more efficiently. Saves everyone money and can also save </a:t>
            </a:r>
            <a:r>
              <a:rPr lang="en-US" dirty="0" err="1"/>
              <a:t>partiicpants</a:t>
            </a:r>
            <a:endParaRPr lang="en-US" dirty="0"/>
          </a:p>
          <a:p>
            <a:endParaRPr lang="en-US" dirty="0"/>
          </a:p>
          <a:p>
            <a:endParaRPr lang="en-US" dirty="0"/>
          </a:p>
          <a:p>
            <a:endParaRPr lang="en-US" dirty="0"/>
          </a:p>
          <a:p>
            <a:endParaRPr lang="en-US" dirty="0"/>
          </a:p>
          <a:p>
            <a:endParaRPr lang="en-US" dirty="0"/>
          </a:p>
          <a:p>
            <a:r>
              <a:rPr lang="en-US" dirty="0"/>
              <a:t>We are looking for </a:t>
            </a:r>
          </a:p>
          <a:p>
            <a:r>
              <a:rPr lang="en-US" dirty="0"/>
              <a:t>-funding</a:t>
            </a:r>
          </a:p>
          <a:p>
            <a:pPr marL="171450" indent="-171450">
              <a:buFontTx/>
              <a:buChar char="-"/>
            </a:pPr>
            <a:r>
              <a:rPr lang="en-US" dirty="0"/>
              <a:t>Pilots </a:t>
            </a:r>
          </a:p>
          <a:p>
            <a:pPr marL="171450" indent="-171450">
              <a:buFontTx/>
              <a:buChar char="-"/>
            </a:pPr>
            <a:endParaRPr lang="en-US" dirty="0"/>
          </a:p>
          <a:p>
            <a:pPr marL="171450" indent="-171450">
              <a:buFontTx/>
              <a:buChar char="-"/>
            </a:pPr>
            <a:r>
              <a:rPr lang="en-US" dirty="0"/>
              <a:t>Clean fuel standard</a:t>
            </a:r>
          </a:p>
          <a:p>
            <a:pPr marL="171450" indent="-171450">
              <a:buFontTx/>
              <a:buChar char="-"/>
            </a:pPr>
            <a:endParaRPr lang="en-US" dirty="0"/>
          </a:p>
          <a:p>
            <a:r>
              <a:rPr lang="en-US" dirty="0"/>
              <a:t>- standards</a:t>
            </a:r>
          </a:p>
        </p:txBody>
      </p:sp>
      <p:sp>
        <p:nvSpPr>
          <p:cNvPr id="4" name="Slide Number Placeholder 3"/>
          <p:cNvSpPr>
            <a:spLocks noGrp="1"/>
          </p:cNvSpPr>
          <p:nvPr>
            <p:ph type="sldNum" sz="quarter" idx="5"/>
          </p:nvPr>
        </p:nvSpPr>
        <p:spPr/>
        <p:txBody>
          <a:bodyPr/>
          <a:lstStyle/>
          <a:p>
            <a:fld id="{BAA621F2-222D-3049-A6B8-712A2F2500A4}" type="slidenum">
              <a:rPr lang="en-US" smtClean="0"/>
              <a:pPr/>
              <a:t>6</a:t>
            </a:fld>
            <a:endParaRPr lang="en-US"/>
          </a:p>
        </p:txBody>
      </p:sp>
    </p:spTree>
    <p:extLst>
      <p:ext uri="{BB962C8B-B14F-4D97-AF65-F5344CB8AC3E}">
        <p14:creationId xmlns:p14="http://schemas.microsoft.com/office/powerpoint/2010/main" val="29718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0"/>
              </a:spcBef>
            </a:pPr>
            <a:r>
              <a:rPr lang="en-US" dirty="0">
                <a:solidFill>
                  <a:srgbClr val="545759"/>
                </a:solidFill>
                <a:latin typeface="Arial" panose="020B0604020202020204"/>
              </a:rPr>
              <a:t>The new Ultra low overnight rate is an example of a rate plan that is being brought in to encourage shifting consumption to off-peak periods through an ultra low rate.</a:t>
            </a:r>
          </a:p>
          <a:p>
            <a:pPr>
              <a:lnSpc>
                <a:spcPct val="114000"/>
              </a:lnSpc>
              <a:spcBef>
                <a:spcPts val="0"/>
              </a:spcBef>
            </a:pPr>
            <a:endParaRPr lang="en-US" dirty="0">
              <a:solidFill>
                <a:srgbClr val="545759"/>
              </a:solidFill>
              <a:latin typeface="Arial" panose="020B0604020202020204"/>
            </a:endParaRPr>
          </a:p>
          <a:p>
            <a:pPr>
              <a:lnSpc>
                <a:spcPct val="114000"/>
              </a:lnSpc>
              <a:spcBef>
                <a:spcPts val="0"/>
              </a:spcBef>
            </a:pPr>
            <a:r>
              <a:rPr lang="en-US" dirty="0">
                <a:solidFill>
                  <a:srgbClr val="545759"/>
                </a:solidFill>
                <a:latin typeface="Arial" panose="020B0604020202020204"/>
              </a:rPr>
              <a:t>It was inspired by a pilot that we ran over a number of years, that was sponsored through the OEB’s pilot.</a:t>
            </a:r>
          </a:p>
          <a:p>
            <a:pPr>
              <a:lnSpc>
                <a:spcPct val="114000"/>
              </a:lnSpc>
              <a:spcBef>
                <a:spcPts val="0"/>
              </a:spcBef>
            </a:pPr>
            <a:endParaRPr lang="en-US" dirty="0">
              <a:solidFill>
                <a:srgbClr val="545759"/>
              </a:solidFill>
              <a:latin typeface="Arial" panose="020B0604020202020204"/>
            </a:endParaRPr>
          </a:p>
          <a:p>
            <a:pPr>
              <a:lnSpc>
                <a:spcPct val="114000"/>
              </a:lnSpc>
              <a:spcBef>
                <a:spcPts val="0"/>
              </a:spcBef>
            </a:pPr>
            <a:endParaRPr lang="en-CA" b="0" i="0" u="none" strike="noStrike" dirty="0">
              <a:effectLst/>
              <a:latin typeface="-apple-system"/>
            </a:endParaRPr>
          </a:p>
          <a:p>
            <a:pPr>
              <a:lnSpc>
                <a:spcPct val="114000"/>
              </a:lnSpc>
              <a:spcBef>
                <a:spcPts val="0"/>
              </a:spcBef>
            </a:pPr>
            <a:r>
              <a:rPr lang="en-CA" b="0" i="0" u="none" strike="noStrike" dirty="0">
                <a:effectLst/>
                <a:latin typeface="-apple-system"/>
              </a:rPr>
              <a:t>while benefiting the electricity grid by shifting consumption to off-peak hours.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621F2-222D-3049-A6B8-712A2F2500A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95216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This pilot is testing out 2 main approaches to encouraging customers to charge off-peak</a:t>
            </a:r>
          </a:p>
          <a:p>
            <a:r>
              <a:rPr lang="en-US" u="none" dirty="0"/>
              <a:t>It itself was inspired by our RPP Roadmap pilot ,but before ULO was real, and so it takes a different approach. But the results are indicative of what we  expect to see with ULO. IT also provides insights into the customer engagement process which is so critical. </a:t>
            </a:r>
          </a:p>
          <a:p>
            <a:endParaRPr lang="en-US" u="none" dirty="0"/>
          </a:p>
          <a:p>
            <a:endParaRPr lang="en-US" u="none" dirty="0"/>
          </a:p>
          <a:p>
            <a:r>
              <a:rPr lang="en-US" u="none" dirty="0"/>
              <a:t>We have successfully installed  12 charging stations across 4 multi-residential buildings, and 17 in single-family homes we now have 30 drivers actively participating in the pilot program ending as of September 30, 2023. Additionally, we had over 200 drivers participating in the initial phase of the program that ended in November 2022. Instead of receiving subsidized EV charging equipment and participating in demand response events, these 200 or so drivers installed a device in their car that measured when and where they were charging, and drivers were either given incentives to shift their charging </a:t>
            </a:r>
            <a:r>
              <a:rPr lang="en-US" u="none" dirty="0" err="1"/>
              <a:t>behaviour</a:t>
            </a:r>
            <a:r>
              <a:rPr lang="en-US" u="none" dirty="0"/>
              <a:t> or were part of a control group that did not, so that we could compare results.</a:t>
            </a:r>
          </a:p>
          <a:p>
            <a:endParaRPr lang="en-US" u="none" dirty="0"/>
          </a:p>
          <a:p>
            <a:r>
              <a:rPr lang="en-US" u="none" dirty="0"/>
              <a:t>For a quick recap of why we did this, the idea behind @Home is threefold. </a:t>
            </a:r>
          </a:p>
          <a:p>
            <a:endParaRPr lang="en-US" u="none" dirty="0"/>
          </a:p>
          <a:p>
            <a:r>
              <a:rPr lang="en-US" u="none" dirty="0"/>
              <a:t>First, we wanted to design and provide a program that could be commercialized or to assess a solution that can be scaled at a provincial level to incentivize Ontarians to install EV chargers. This could manifest in a few ways, but an ideal outcome would be mirroring British Columbia’s “Make-ready” programs where they offer various financial incentives funded by the government to enable electrification through building assessments, EV charging station installations, and education &amp; awareness. </a:t>
            </a:r>
          </a:p>
          <a:p>
            <a:endParaRPr lang="en-US" u="none" dirty="0"/>
          </a:p>
          <a:p>
            <a:r>
              <a:rPr lang="en-US" u="none" dirty="0"/>
              <a:t>Second, this program allowed us to assess various financial benefits or customer incentive models to encourage off-peak charging. The affect that pricing has on when a person plugs in their car is monumental as you will see in the findings slide coming up shortly. </a:t>
            </a:r>
          </a:p>
          <a:p>
            <a:endParaRPr lang="en-US" u="none" dirty="0"/>
          </a:p>
          <a:p>
            <a:r>
              <a:rPr lang="en-US" u="none" dirty="0"/>
              <a:t>Finally, we want to understand and demonstrate the value of distributed energy management systems technology for EV load management to reduce strain on our grid. To put it simply, we are going to be experiencing a shortfall in energy over the next decade and as we transition to transportation electrification, we are going to need managed charging methods to flatten our demand curve and promote charging during off-peak hours.</a:t>
            </a:r>
          </a:p>
          <a:p>
            <a:endParaRPr lang="en-US" u="none" dirty="0"/>
          </a:p>
          <a:p>
            <a:endParaRPr lang="en-US"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621F2-222D-3049-A6B8-712A2F2500A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2993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200"/>
              </a:lnSpc>
              <a:spcBef>
                <a:spcPts val="0"/>
              </a:spcBef>
              <a:spcAft>
                <a:spcPts val="800"/>
              </a:spcAft>
            </a:pPr>
            <a:r>
              <a:rPr lang="en-US" sz="1800" dirty="0">
                <a:solidFill>
                  <a:srgbClr val="53575A"/>
                </a:solidFill>
                <a:effectLst/>
                <a:latin typeface="Arial" panose="020B0604020202020204" pitchFamily="34" charset="0"/>
                <a:ea typeface="Calibri" panose="020F0502020204030204" pitchFamily="34" charset="0"/>
              </a:rPr>
              <a:t>Our group 1 multi-res drivers, part of the subsidized EV charging station group, were told to charge as they normally would without any pricing or demand response events sent to their charging station. This created a baseline of data to compare to our treatment period once we started pricing and DR events in February of this year. Our off-peak hours where charging is completely free of any pricing or events is always 9 pm to 1 pm on weekdays, and all holidays and weekends. Anything outside of those hours once our treatment period started is now $4 an hour and $10 to charge during a DR event.</a:t>
            </a:r>
          </a:p>
          <a:p>
            <a:pPr marL="0" marR="0">
              <a:lnSpc>
                <a:spcPts val="1200"/>
              </a:lnSpc>
              <a:spcBef>
                <a:spcPts val="0"/>
              </a:spcBef>
              <a:spcAft>
                <a:spcPts val="800"/>
              </a:spcAft>
            </a:pPr>
            <a:endParaRPr lang="en-US" sz="1800" dirty="0">
              <a:solidFill>
                <a:srgbClr val="53575A"/>
              </a:solidFill>
              <a:effectLst/>
              <a:latin typeface="Arial" panose="020B0604020202020204" pitchFamily="34" charset="0"/>
              <a:ea typeface="Calibri" panose="020F0502020204030204" pitchFamily="34" charset="0"/>
            </a:endParaRPr>
          </a:p>
          <a:p>
            <a:pPr marL="0" marR="0">
              <a:lnSpc>
                <a:spcPts val="1200"/>
              </a:lnSpc>
              <a:spcBef>
                <a:spcPts val="0"/>
              </a:spcBef>
              <a:spcAft>
                <a:spcPts val="800"/>
              </a:spcAft>
            </a:pPr>
            <a:r>
              <a:rPr lang="en-US" sz="1800" dirty="0">
                <a:solidFill>
                  <a:srgbClr val="53575A"/>
                </a:solidFill>
                <a:effectLst/>
                <a:latin typeface="Arial" panose="020B0604020202020204" pitchFamily="34" charset="0"/>
                <a:ea typeface="Calibri" panose="020F0502020204030204" pitchFamily="34" charset="0"/>
              </a:rPr>
              <a:t>What we found was not completely surprising, but the degree to which we saw it – it was. Due to our pricing model, our multi-res drivers reduced charging during on-peak hours by 91% from our baseline. This is a clear indication that pricing is a massive incentive to charge off-peak. Remember that they are not being for any energy, only the $4 an hour cost outside of off-peak hours. </a:t>
            </a:r>
          </a:p>
          <a:p>
            <a:pPr marL="0" marR="0">
              <a:lnSpc>
                <a:spcPts val="1200"/>
              </a:lnSpc>
              <a:spcBef>
                <a:spcPts val="0"/>
              </a:spcBef>
              <a:spcAft>
                <a:spcPts val="800"/>
              </a:spcAft>
            </a:pPr>
            <a:endParaRPr lang="en-US" sz="1800" dirty="0">
              <a:solidFill>
                <a:srgbClr val="53575A"/>
              </a:solidFill>
              <a:effectLst/>
              <a:latin typeface="Arial" panose="020B0604020202020204" pitchFamily="34" charset="0"/>
              <a:ea typeface="Calibri" panose="020F0502020204030204" pitchFamily="34" charset="0"/>
            </a:endParaRPr>
          </a:p>
          <a:p>
            <a:pPr marL="0" marR="0">
              <a:lnSpc>
                <a:spcPts val="1200"/>
              </a:lnSpc>
              <a:spcBef>
                <a:spcPts val="0"/>
              </a:spcBef>
              <a:spcAft>
                <a:spcPts val="800"/>
              </a:spcAft>
            </a:pPr>
            <a:r>
              <a:rPr lang="en-US" sz="1800" dirty="0">
                <a:solidFill>
                  <a:srgbClr val="53575A"/>
                </a:solidFill>
                <a:effectLst/>
                <a:latin typeface="Arial" panose="020B0604020202020204" pitchFamily="34" charset="0"/>
                <a:ea typeface="Calibri" panose="020F0502020204030204" pitchFamily="34" charset="0"/>
              </a:rPr>
              <a:t>Due to our findings, our evaluator has suggested we shift our current DR event timing – 5pm to 9 pm, to a new schedule of 10 pm to midnight. This will allow us to not only test the technology we implemented to gather insights from DR events, but it will also show how this reduction in charging power during events may shift drivers to pay for their charge during on-peak hours where they will see 100% full power when charging as the DR events reduce power to the stations by 80%, prolonging the charging time.</a:t>
            </a:r>
          </a:p>
          <a:p>
            <a:pPr marL="0" marR="0">
              <a:lnSpc>
                <a:spcPts val="1200"/>
              </a:lnSpc>
              <a:spcBef>
                <a:spcPts val="0"/>
              </a:spcBef>
              <a:spcAft>
                <a:spcPts val="800"/>
              </a:spcAft>
            </a:pPr>
            <a:endParaRPr lang="en-US" sz="1800" dirty="0">
              <a:solidFill>
                <a:srgbClr val="53575A"/>
              </a:solidFill>
              <a:effectLst/>
              <a:latin typeface="Arial" panose="020B060402020202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BAA621F2-222D-3049-A6B8-712A2F2500A4}" type="slidenum">
              <a:rPr lang="en-US" smtClean="0"/>
              <a:pPr/>
              <a:t>9</a:t>
            </a:fld>
            <a:endParaRPr lang="en-US"/>
          </a:p>
        </p:txBody>
      </p:sp>
    </p:spTree>
    <p:extLst>
      <p:ext uri="{BB962C8B-B14F-4D97-AF65-F5344CB8AC3E}">
        <p14:creationId xmlns:p14="http://schemas.microsoft.com/office/powerpoint/2010/main" val="1051730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800600"/>
          </a:xfrm>
          <a:prstGeom prst="rect">
            <a:avLst/>
          </a:prstGeom>
        </p:spPr>
      </p:pic>
      <p:sp>
        <p:nvSpPr>
          <p:cNvPr id="9" name="Rectangle 8"/>
          <p:cNvSpPr/>
          <p:nvPr userDrawn="1"/>
        </p:nvSpPr>
        <p:spPr>
          <a:xfrm>
            <a:off x="0" y="4803112"/>
            <a:ext cx="12192000" cy="2054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70477" y="246648"/>
            <a:ext cx="1760868" cy="1126729"/>
          </a:xfrm>
          <a:prstGeom prst="rect">
            <a:avLst/>
          </a:prstGeom>
        </p:spPr>
      </p:pic>
      <p:sp>
        <p:nvSpPr>
          <p:cNvPr id="4" name="Text Placeholder 3"/>
          <p:cNvSpPr>
            <a:spLocks noGrp="1"/>
          </p:cNvSpPr>
          <p:nvPr>
            <p:ph type="body" sz="quarter" idx="10" hasCustomPrompt="1"/>
          </p:nvPr>
        </p:nvSpPr>
        <p:spPr>
          <a:xfrm>
            <a:off x="1597572" y="5148072"/>
            <a:ext cx="8986345" cy="914400"/>
          </a:xfrm>
          <a:prstGeom prst="rect">
            <a:avLst/>
          </a:prstGeom>
        </p:spPr>
        <p:txBody>
          <a:bodyPr lIns="0" tIns="0" rIns="0" bIns="0"/>
          <a:lstStyle>
            <a:lvl1pPr>
              <a:defRPr sz="3200"/>
            </a:lvl1pPr>
            <a:lvl2pPr>
              <a:defRPr sz="1400" baseline="0"/>
            </a:lvl2pPr>
            <a:lvl3pPr>
              <a:defRPr sz="1400"/>
            </a:lvl3pPr>
            <a:lvl4pPr>
              <a:defRPr sz="1400"/>
            </a:lvl4pPr>
            <a:lvl5pPr>
              <a:defRPr sz="1400"/>
            </a:lvl5pPr>
          </a:lstStyle>
          <a:p>
            <a:pPr lvl="0"/>
            <a:r>
              <a:rPr lang="en-US"/>
              <a:t>Title of presentation</a:t>
            </a:r>
          </a:p>
        </p:txBody>
      </p:sp>
      <p:sp>
        <p:nvSpPr>
          <p:cNvPr id="5" name="Text Placeholder 4"/>
          <p:cNvSpPr>
            <a:spLocks noGrp="1"/>
          </p:cNvSpPr>
          <p:nvPr>
            <p:ph type="body" sz="quarter" idx="13" hasCustomPrompt="1"/>
          </p:nvPr>
        </p:nvSpPr>
        <p:spPr>
          <a:xfrm>
            <a:off x="1597572" y="6172200"/>
            <a:ext cx="3279227" cy="347472"/>
          </a:xfrm>
          <a:prstGeom prst="rect">
            <a:avLst/>
          </a:prstGeom>
        </p:spPr>
        <p:txBody>
          <a:bodyPr lIns="0" tIns="0" rIns="0" bIns="0"/>
          <a:lstStyle>
            <a:lvl1pPr>
              <a:defRPr sz="1400"/>
            </a:lvl1pPr>
            <a:lvl2pPr>
              <a:defRPr sz="1400"/>
            </a:lvl2pPr>
            <a:lvl3pPr>
              <a:defRPr sz="1400"/>
            </a:lvl3pPr>
            <a:lvl4pPr>
              <a:defRPr sz="1400"/>
            </a:lvl4pPr>
            <a:lvl5pPr>
              <a:defRPr sz="1400"/>
            </a:lvl5pPr>
          </a:lstStyle>
          <a:p>
            <a:pPr lvl="0"/>
            <a:r>
              <a:rPr lang="en-US"/>
              <a:t>Month XX, 2017</a:t>
            </a:r>
          </a:p>
        </p:txBody>
      </p:sp>
      <p:sp>
        <p:nvSpPr>
          <p:cNvPr id="10" name="Text Placeholder 9"/>
          <p:cNvSpPr>
            <a:spLocks noGrp="1"/>
          </p:cNvSpPr>
          <p:nvPr>
            <p:ph type="body" sz="quarter" idx="14" hasCustomPrompt="1"/>
          </p:nvPr>
        </p:nvSpPr>
        <p:spPr>
          <a:xfrm>
            <a:off x="5181600" y="6172201"/>
            <a:ext cx="5402317" cy="350837"/>
          </a:xfrm>
          <a:prstGeom prst="rect">
            <a:avLst/>
          </a:prstGeom>
        </p:spPr>
        <p:txBody>
          <a:bodyPr lIns="0" tIns="0" rIns="0" bIns="0"/>
          <a:lstStyle>
            <a:lvl1pPr algn="r">
              <a:defRPr sz="1400"/>
            </a:lvl1pPr>
            <a:lvl2pPr algn="r">
              <a:defRPr sz="1400"/>
            </a:lvl2pPr>
            <a:lvl3pPr algn="r">
              <a:defRPr sz="1400"/>
            </a:lvl3pPr>
            <a:lvl4pPr algn="r">
              <a:defRPr sz="1400"/>
            </a:lvl4pPr>
            <a:lvl5pPr algn="r">
              <a:defRPr sz="1400"/>
            </a:lvl5pPr>
          </a:lstStyle>
          <a:p>
            <a:pPr lvl="0"/>
            <a:r>
              <a:rPr lang="en-US"/>
              <a:t>Name of presenter</a:t>
            </a:r>
          </a:p>
        </p:txBody>
      </p:sp>
    </p:spTree>
    <p:extLst>
      <p:ext uri="{BB962C8B-B14F-4D97-AF65-F5344CB8AC3E}">
        <p14:creationId xmlns:p14="http://schemas.microsoft.com/office/powerpoint/2010/main" val="179665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08 Two imag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03500" cy="1168400"/>
          </a:xfrm>
          <a:prstGeom prst="rect">
            <a:avLst/>
          </a:prstGeom>
        </p:spPr>
      </p:pic>
      <p:sp>
        <p:nvSpPr>
          <p:cNvPr id="2" name="Title 1"/>
          <p:cNvSpPr>
            <a:spLocks noGrp="1"/>
          </p:cNvSpPr>
          <p:nvPr>
            <p:ph type="ctrTitle" hasCustomPrompt="1"/>
          </p:nvPr>
        </p:nvSpPr>
        <p:spPr>
          <a:xfrm>
            <a:off x="914400" y="1143001"/>
            <a:ext cx="10360800" cy="683287"/>
          </a:xfrm>
          <a:prstGeom prst="rect">
            <a:avLst/>
          </a:prstGeom>
        </p:spPr>
        <p:txBody>
          <a:bodyPr lIns="0" tIns="0" rIns="0" bIns="0" anchor="t" anchorCtr="0">
            <a:noAutofit/>
          </a:bodyPr>
          <a:lstStyle>
            <a:lvl1pPr algn="l">
              <a:defRPr sz="3600"/>
            </a:lvl1pPr>
          </a:lstStyle>
          <a:p>
            <a:r>
              <a:rPr lang="en-US"/>
              <a:t>Title of slide</a:t>
            </a:r>
          </a:p>
        </p:txBody>
      </p:sp>
      <p:sp>
        <p:nvSpPr>
          <p:cNvPr id="8" name="Picture Placeholder 5"/>
          <p:cNvSpPr>
            <a:spLocks noGrp="1"/>
          </p:cNvSpPr>
          <p:nvPr>
            <p:ph type="pic" sz="quarter" idx="13"/>
          </p:nvPr>
        </p:nvSpPr>
        <p:spPr>
          <a:xfrm>
            <a:off x="921600" y="1828801"/>
            <a:ext cx="5028096" cy="1829463"/>
          </a:xfrm>
          <a:prstGeom prst="rect">
            <a:avLst/>
          </a:prstGeom>
          <a:solidFill>
            <a:schemeClr val="bg1">
              <a:lumMod val="75000"/>
            </a:schemeClr>
          </a:solidFill>
        </p:spPr>
        <p:txBody>
          <a:bodyPr/>
          <a:lstStyle/>
          <a:p>
            <a:r>
              <a:rPr lang="en-US"/>
              <a:t>Click icon to add picture</a:t>
            </a:r>
          </a:p>
        </p:txBody>
      </p:sp>
      <p:sp>
        <p:nvSpPr>
          <p:cNvPr id="12" name="Picture Placeholder 5"/>
          <p:cNvSpPr>
            <a:spLocks noGrp="1"/>
          </p:cNvSpPr>
          <p:nvPr>
            <p:ph type="pic" sz="quarter" idx="15"/>
          </p:nvPr>
        </p:nvSpPr>
        <p:spPr>
          <a:xfrm>
            <a:off x="6254496" y="1828800"/>
            <a:ext cx="5027904" cy="1828800"/>
          </a:xfrm>
          <a:prstGeom prst="rect">
            <a:avLst/>
          </a:prstGeom>
          <a:solidFill>
            <a:schemeClr val="bg1">
              <a:lumMod val="75000"/>
            </a:schemeClr>
          </a:solidFill>
        </p:spPr>
        <p:txBody>
          <a:bodyPr/>
          <a:lstStyle/>
          <a:p>
            <a:r>
              <a:rPr lang="en-US"/>
              <a:t>Click icon to add picture</a:t>
            </a:r>
          </a:p>
        </p:txBody>
      </p:sp>
      <p:sp>
        <p:nvSpPr>
          <p:cNvPr id="13" name="Text Placeholder 6"/>
          <p:cNvSpPr>
            <a:spLocks noGrp="1"/>
          </p:cNvSpPr>
          <p:nvPr>
            <p:ph type="body" sz="quarter" idx="16"/>
          </p:nvPr>
        </p:nvSpPr>
        <p:spPr>
          <a:xfrm>
            <a:off x="6254496" y="3886200"/>
            <a:ext cx="5027904" cy="1828800"/>
          </a:xfrm>
          <a:prstGeom prst="rect">
            <a:avLst/>
          </a:prstGeom>
        </p:spPr>
        <p:txBody>
          <a:bodyPr lIns="0" tIns="0" rIns="0" bIns="0"/>
          <a:lstStyle>
            <a:lvl1pPr marL="228600" indent="-228600">
              <a:buFont typeface="Arial" charset="0"/>
              <a:buChar char="•"/>
              <a:defRPr>
                <a:solidFill>
                  <a:srgbClr val="54575A"/>
                </a:solidFill>
              </a:defRPr>
            </a:lvl1pPr>
            <a:lvl2pPr marL="457200" indent="-228600">
              <a:buFont typeface="LucidaGrande" charset="0"/>
              <a:buChar char="-"/>
              <a:defRPr sz="2000"/>
            </a:lvl2pPr>
            <a:lvl3pPr marL="685800">
              <a:defRPr sz="1600"/>
            </a:lvl3pPr>
            <a:lvl4pPr marL="914400">
              <a:defRPr sz="1400"/>
            </a:lvl4pPr>
            <a:lvl5pPr marL="0" indent="0">
              <a:buNone/>
              <a:defRPr sz="800"/>
            </a:lvl5pPr>
          </a:lstStyle>
          <a:p>
            <a:pPr lvl="0"/>
            <a:r>
              <a:rPr lang="en-US"/>
              <a:t>Click to edit Master text styles</a:t>
            </a:r>
          </a:p>
        </p:txBody>
      </p:sp>
      <p:sp>
        <p:nvSpPr>
          <p:cNvPr id="15" name="Text Placeholder 6"/>
          <p:cNvSpPr>
            <a:spLocks noGrp="1"/>
          </p:cNvSpPr>
          <p:nvPr>
            <p:ph type="body" sz="quarter" idx="17"/>
          </p:nvPr>
        </p:nvSpPr>
        <p:spPr>
          <a:xfrm>
            <a:off x="921600" y="3886200"/>
            <a:ext cx="5028096" cy="1828800"/>
          </a:xfrm>
          <a:prstGeom prst="rect">
            <a:avLst/>
          </a:prstGeom>
        </p:spPr>
        <p:txBody>
          <a:bodyPr lIns="0" tIns="0" rIns="0" bIns="0"/>
          <a:lstStyle>
            <a:lvl1pPr marL="228600" indent="-228600">
              <a:buFont typeface="Arial" charset="0"/>
              <a:buChar char="•"/>
              <a:defRPr>
                <a:solidFill>
                  <a:srgbClr val="54575A"/>
                </a:solidFill>
              </a:defRPr>
            </a:lvl1pPr>
            <a:lvl2pPr marL="457200" indent="-228600">
              <a:buFont typeface="LucidaGrande" charset="0"/>
              <a:buChar char="-"/>
              <a:defRPr sz="2000"/>
            </a:lvl2pPr>
            <a:lvl3pPr marL="685800">
              <a:defRPr sz="1600"/>
            </a:lvl3pPr>
            <a:lvl4pPr marL="914400">
              <a:defRPr sz="1400"/>
            </a:lvl4pPr>
            <a:lvl5pPr marL="0" indent="0">
              <a:buNone/>
              <a:defRPr sz="800"/>
            </a:lvl5pPr>
          </a:lstStyle>
          <a:p>
            <a:pPr lvl="0"/>
            <a:r>
              <a:rPr lang="en-US"/>
              <a:t>Click to edit Master text styles</a:t>
            </a:r>
          </a:p>
        </p:txBody>
      </p:sp>
    </p:spTree>
    <p:extLst>
      <p:ext uri="{BB962C8B-B14F-4D97-AF65-F5344CB8AC3E}">
        <p14:creationId xmlns:p14="http://schemas.microsoft.com/office/powerpoint/2010/main" val="2248682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08 Two imag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03500" cy="1168400"/>
          </a:xfrm>
          <a:prstGeom prst="rect">
            <a:avLst/>
          </a:prstGeom>
        </p:spPr>
      </p:pic>
      <p:sp>
        <p:nvSpPr>
          <p:cNvPr id="2" name="Title 1"/>
          <p:cNvSpPr>
            <a:spLocks noGrp="1"/>
          </p:cNvSpPr>
          <p:nvPr>
            <p:ph type="ctrTitle" hasCustomPrompt="1"/>
          </p:nvPr>
        </p:nvSpPr>
        <p:spPr>
          <a:xfrm>
            <a:off x="914400" y="1143001"/>
            <a:ext cx="10058400" cy="683287"/>
          </a:xfrm>
          <a:prstGeom prst="rect">
            <a:avLst/>
          </a:prstGeom>
        </p:spPr>
        <p:txBody>
          <a:bodyPr lIns="0" tIns="0" rIns="0" bIns="0" anchor="t" anchorCtr="0">
            <a:noAutofit/>
          </a:bodyPr>
          <a:lstStyle>
            <a:lvl1pPr algn="l">
              <a:defRPr sz="3600"/>
            </a:lvl1pPr>
          </a:lstStyle>
          <a:p>
            <a:r>
              <a:rPr lang="en-US"/>
              <a:t>Title of slide</a:t>
            </a:r>
          </a:p>
        </p:txBody>
      </p:sp>
      <p:sp>
        <p:nvSpPr>
          <p:cNvPr id="8" name="Picture Placeholder 5"/>
          <p:cNvSpPr>
            <a:spLocks noGrp="1"/>
          </p:cNvSpPr>
          <p:nvPr>
            <p:ph type="pic" sz="quarter" idx="13"/>
          </p:nvPr>
        </p:nvSpPr>
        <p:spPr>
          <a:xfrm>
            <a:off x="6404148" y="1828800"/>
            <a:ext cx="4878252" cy="1828800"/>
          </a:xfrm>
          <a:prstGeom prst="rect">
            <a:avLst/>
          </a:prstGeom>
          <a:solidFill>
            <a:schemeClr val="bg1">
              <a:lumMod val="75000"/>
            </a:schemeClr>
          </a:solidFill>
        </p:spPr>
        <p:txBody>
          <a:bodyPr/>
          <a:lstStyle/>
          <a:p>
            <a:r>
              <a:rPr lang="en-US"/>
              <a:t>Click icon to add picture</a:t>
            </a:r>
          </a:p>
        </p:txBody>
      </p:sp>
      <p:sp>
        <p:nvSpPr>
          <p:cNvPr id="12" name="Picture Placeholder 5"/>
          <p:cNvSpPr>
            <a:spLocks noGrp="1"/>
          </p:cNvSpPr>
          <p:nvPr>
            <p:ph type="pic" sz="quarter" idx="15"/>
          </p:nvPr>
        </p:nvSpPr>
        <p:spPr>
          <a:xfrm>
            <a:off x="6404148" y="3886200"/>
            <a:ext cx="4871052" cy="1828800"/>
          </a:xfrm>
          <a:prstGeom prst="rect">
            <a:avLst/>
          </a:prstGeom>
          <a:solidFill>
            <a:schemeClr val="bg1">
              <a:lumMod val="75000"/>
            </a:schemeClr>
          </a:solidFill>
        </p:spPr>
        <p:txBody>
          <a:bodyPr/>
          <a:lstStyle/>
          <a:p>
            <a:r>
              <a:rPr lang="en-US"/>
              <a:t>Click icon to add picture</a:t>
            </a:r>
          </a:p>
        </p:txBody>
      </p:sp>
      <p:sp>
        <p:nvSpPr>
          <p:cNvPr id="13" name="Text Placeholder 6"/>
          <p:cNvSpPr>
            <a:spLocks noGrp="1"/>
          </p:cNvSpPr>
          <p:nvPr>
            <p:ph type="body" sz="quarter" idx="16"/>
          </p:nvPr>
        </p:nvSpPr>
        <p:spPr>
          <a:xfrm>
            <a:off x="914401" y="1828800"/>
            <a:ext cx="5181600" cy="3888712"/>
          </a:xfrm>
          <a:prstGeom prst="rect">
            <a:avLst/>
          </a:prstGeom>
        </p:spPr>
        <p:txBody>
          <a:bodyPr lIns="0" tIns="0" rIns="0" bIns="0"/>
          <a:lstStyle>
            <a:lvl1pPr marL="228600" indent="-228600">
              <a:buFont typeface="Arial" charset="0"/>
              <a:buChar char="•"/>
              <a:defRPr>
                <a:solidFill>
                  <a:srgbClr val="54575A"/>
                </a:solidFill>
              </a:defRPr>
            </a:lvl1pPr>
            <a:lvl2pPr marL="457200" indent="-228600">
              <a:buFont typeface="LucidaGrande" charset="0"/>
              <a:buChar char="-"/>
              <a:defRPr sz="2000"/>
            </a:lvl2pPr>
            <a:lvl3pPr marL="685800">
              <a:defRPr sz="1600"/>
            </a:lvl3pPr>
            <a:lvl4pPr marL="914400">
              <a:defRPr sz="1400"/>
            </a:lvl4pPr>
            <a:lvl5pPr marL="0" indent="0">
              <a:buNone/>
              <a:defRPr sz="800"/>
            </a:lvl5pPr>
          </a:lstStyle>
          <a:p>
            <a:pPr lvl="0"/>
            <a:r>
              <a:rPr lang="en-US"/>
              <a:t>Click to edit Master text styles</a:t>
            </a:r>
          </a:p>
        </p:txBody>
      </p:sp>
    </p:spTree>
    <p:extLst>
      <p:ext uri="{BB962C8B-B14F-4D97-AF65-F5344CB8AC3E}">
        <p14:creationId xmlns:p14="http://schemas.microsoft.com/office/powerpoint/2010/main" val="841639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53565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771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02 Title plus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03500" cy="1168400"/>
          </a:xfrm>
          <a:prstGeom prst="rect">
            <a:avLst/>
          </a:prstGeom>
        </p:spPr>
      </p:pic>
      <p:sp>
        <p:nvSpPr>
          <p:cNvPr id="7" name="Text Placeholder 6"/>
          <p:cNvSpPr>
            <a:spLocks noGrp="1"/>
          </p:cNvSpPr>
          <p:nvPr>
            <p:ph type="body" sz="quarter" idx="10"/>
          </p:nvPr>
        </p:nvSpPr>
        <p:spPr>
          <a:xfrm>
            <a:off x="914400" y="1828800"/>
            <a:ext cx="10363200" cy="3888712"/>
          </a:xfrm>
          <a:prstGeom prst="rect">
            <a:avLst/>
          </a:prstGeom>
        </p:spPr>
        <p:txBody>
          <a:bodyPr lIns="0" tIns="0" rIns="0" bIns="0"/>
          <a:lstStyle>
            <a:lvl1pPr marL="228600" indent="-228600">
              <a:buFont typeface="Arial" charset="0"/>
              <a:buChar char="•"/>
              <a:defRPr>
                <a:solidFill>
                  <a:srgbClr val="54575A"/>
                </a:solidFill>
              </a:defRPr>
            </a:lvl1pPr>
            <a:lvl2pPr marL="457200" indent="-228600">
              <a:buFont typeface="LucidaGrande" charset="0"/>
              <a:buChar char="-"/>
              <a:defRPr sz="2000"/>
            </a:lvl2pPr>
            <a:lvl3pPr marL="685800">
              <a:defRPr sz="1600"/>
            </a:lvl3pPr>
            <a:lvl4pPr marL="914400" indent="-228600">
              <a:buFont typeface="Arial" charset="0"/>
              <a:buChar char="•"/>
              <a:defRPr sz="1400"/>
            </a:lvl4pPr>
            <a:lvl5pPr marL="0" indent="0">
              <a:buFont typeface="Arial" charset="0"/>
              <a:buNone/>
              <a:defRPr sz="800"/>
            </a:lvl5pPr>
          </a:lstStyle>
          <a:p>
            <a:pPr lvl="0"/>
            <a:r>
              <a:rPr lang="en-US"/>
              <a:t>Click to edit Master text styles</a:t>
            </a:r>
          </a:p>
        </p:txBody>
      </p:sp>
      <p:sp>
        <p:nvSpPr>
          <p:cNvPr id="2" name="Title 1"/>
          <p:cNvSpPr>
            <a:spLocks noGrp="1"/>
          </p:cNvSpPr>
          <p:nvPr>
            <p:ph type="ctrTitle" hasCustomPrompt="1"/>
          </p:nvPr>
        </p:nvSpPr>
        <p:spPr>
          <a:xfrm>
            <a:off x="914400" y="1142999"/>
            <a:ext cx="10363200" cy="685800"/>
          </a:xfrm>
          <a:prstGeom prst="rect">
            <a:avLst/>
          </a:prstGeom>
        </p:spPr>
        <p:txBody>
          <a:bodyPr lIns="0" tIns="0" rIns="0" bIns="0" anchor="t" anchorCtr="0">
            <a:noAutofit/>
          </a:bodyPr>
          <a:lstStyle>
            <a:lvl1pPr algn="l">
              <a:defRPr sz="3600"/>
            </a:lvl1pPr>
          </a:lstStyle>
          <a:p>
            <a:r>
              <a:rPr lang="en-US"/>
              <a:t>Title of slide</a:t>
            </a:r>
          </a:p>
        </p:txBody>
      </p:sp>
    </p:spTree>
    <p:extLst>
      <p:ext uri="{BB962C8B-B14F-4D97-AF65-F5344CB8AC3E}">
        <p14:creationId xmlns:p14="http://schemas.microsoft.com/office/powerpoint/2010/main" val="420837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3428999"/>
          </a:xfrm>
          <a:prstGeom prst="rect">
            <a:avLst/>
          </a:prstGeom>
        </p:spPr>
      </p:pic>
      <p:sp>
        <p:nvSpPr>
          <p:cNvPr id="5" name="Text Placeholder 3"/>
          <p:cNvSpPr>
            <a:spLocks noGrp="1"/>
          </p:cNvSpPr>
          <p:nvPr>
            <p:ph type="body" sz="quarter" idx="10" hasCustomPrompt="1"/>
          </p:nvPr>
        </p:nvSpPr>
        <p:spPr>
          <a:xfrm>
            <a:off x="914400" y="5148072"/>
            <a:ext cx="10363200" cy="457200"/>
          </a:xfrm>
          <a:prstGeom prst="rect">
            <a:avLst/>
          </a:prstGeom>
        </p:spPr>
        <p:txBody>
          <a:bodyPr lIns="0" tIns="0" rIns="0" bIns="0" anchor="t" anchorCtr="0"/>
          <a:lstStyle>
            <a:lvl1pPr>
              <a:defRPr sz="3200">
                <a:solidFill>
                  <a:srgbClr val="54575A"/>
                </a:solidFill>
              </a:defRPr>
            </a:lvl1pPr>
            <a:lvl2pPr>
              <a:defRPr sz="1400">
                <a:solidFill>
                  <a:srgbClr val="54575A"/>
                </a:solidFill>
              </a:defRPr>
            </a:lvl2pPr>
            <a:lvl3pPr>
              <a:defRPr sz="1400">
                <a:solidFill>
                  <a:srgbClr val="54575A"/>
                </a:solidFill>
              </a:defRPr>
            </a:lvl3pPr>
            <a:lvl4pPr>
              <a:defRPr sz="1400">
                <a:solidFill>
                  <a:srgbClr val="54575A"/>
                </a:solidFill>
              </a:defRPr>
            </a:lvl4pPr>
            <a:lvl5pPr>
              <a:defRPr sz="1400">
                <a:solidFill>
                  <a:srgbClr val="54575A"/>
                </a:solidFill>
              </a:defRPr>
            </a:lvl5pPr>
          </a:lstStyle>
          <a:p>
            <a:pPr lvl="0"/>
            <a:r>
              <a:rPr lang="en-US"/>
              <a:t>Section divider title</a:t>
            </a:r>
          </a:p>
        </p:txBody>
      </p:sp>
    </p:spTree>
    <p:extLst>
      <p:ext uri="{BB962C8B-B14F-4D97-AF65-F5344CB8AC3E}">
        <p14:creationId xmlns:p14="http://schemas.microsoft.com/office/powerpoint/2010/main" val="352195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03500" cy="1168400"/>
          </a:xfrm>
          <a:prstGeom prst="rect">
            <a:avLst/>
          </a:prstGeom>
        </p:spPr>
      </p:pic>
      <p:sp>
        <p:nvSpPr>
          <p:cNvPr id="7" name="Text Placeholder 6"/>
          <p:cNvSpPr>
            <a:spLocks noGrp="1"/>
          </p:cNvSpPr>
          <p:nvPr>
            <p:ph type="body" sz="quarter" idx="10"/>
          </p:nvPr>
        </p:nvSpPr>
        <p:spPr>
          <a:xfrm>
            <a:off x="921600" y="1828800"/>
            <a:ext cx="5028350" cy="3886200"/>
          </a:xfrm>
          <a:prstGeom prst="rect">
            <a:avLst/>
          </a:prstGeom>
        </p:spPr>
        <p:txBody>
          <a:bodyPr lIns="0" tIns="0" rIns="0" bIns="0"/>
          <a:lstStyle>
            <a:lvl1pPr marL="228600" indent="-228600">
              <a:buFont typeface="Arial" charset="0"/>
              <a:buChar char="•"/>
              <a:defRPr>
                <a:solidFill>
                  <a:srgbClr val="54575A"/>
                </a:solidFill>
              </a:defRPr>
            </a:lvl1pPr>
            <a:lvl2pPr marL="457200" indent="-228600">
              <a:buFont typeface="LucidaGrande" charset="0"/>
              <a:buChar char="-"/>
              <a:defRPr sz="2000"/>
            </a:lvl2pPr>
            <a:lvl3pPr marL="685800">
              <a:defRPr sz="1600"/>
            </a:lvl3pPr>
            <a:lvl4pPr marL="914400">
              <a:defRPr sz="1400"/>
            </a:lvl4pPr>
            <a:lvl5pPr marL="0" indent="0">
              <a:buNone/>
              <a:defRPr sz="800"/>
            </a:lvl5pPr>
          </a:lstStyle>
          <a:p>
            <a:pPr lvl="0"/>
            <a:r>
              <a:rPr lang="en-US"/>
              <a:t>Click to edit Master text styles</a:t>
            </a:r>
          </a:p>
        </p:txBody>
      </p:sp>
      <p:sp>
        <p:nvSpPr>
          <p:cNvPr id="2" name="Title 1"/>
          <p:cNvSpPr>
            <a:spLocks noGrp="1"/>
          </p:cNvSpPr>
          <p:nvPr>
            <p:ph type="ctrTitle" hasCustomPrompt="1"/>
          </p:nvPr>
        </p:nvSpPr>
        <p:spPr>
          <a:xfrm>
            <a:off x="914400" y="1143001"/>
            <a:ext cx="10363200" cy="683287"/>
          </a:xfrm>
          <a:prstGeom prst="rect">
            <a:avLst/>
          </a:prstGeom>
        </p:spPr>
        <p:txBody>
          <a:bodyPr lIns="0" tIns="0" rIns="0" bIns="0" anchor="t" anchorCtr="0">
            <a:noAutofit/>
          </a:bodyPr>
          <a:lstStyle>
            <a:lvl1pPr algn="l">
              <a:defRPr sz="3600"/>
            </a:lvl1pPr>
          </a:lstStyle>
          <a:p>
            <a:r>
              <a:rPr lang="en-US"/>
              <a:t>Title of slide</a:t>
            </a:r>
          </a:p>
        </p:txBody>
      </p:sp>
      <p:sp>
        <p:nvSpPr>
          <p:cNvPr id="8" name="Text Placeholder 6"/>
          <p:cNvSpPr>
            <a:spLocks noGrp="1"/>
          </p:cNvSpPr>
          <p:nvPr>
            <p:ph type="body" sz="quarter" idx="11"/>
          </p:nvPr>
        </p:nvSpPr>
        <p:spPr>
          <a:xfrm>
            <a:off x="6254750" y="1828800"/>
            <a:ext cx="5029200" cy="3886200"/>
          </a:xfrm>
          <a:prstGeom prst="rect">
            <a:avLst/>
          </a:prstGeom>
        </p:spPr>
        <p:txBody>
          <a:bodyPr lIns="0" tIns="0" rIns="0" bIns="0"/>
          <a:lstStyle>
            <a:lvl1pPr marL="228600" indent="-228600">
              <a:buFont typeface="Arial" charset="0"/>
              <a:buChar char="•"/>
              <a:defRPr>
                <a:solidFill>
                  <a:srgbClr val="54575A"/>
                </a:solidFill>
              </a:defRPr>
            </a:lvl1pPr>
            <a:lvl2pPr marL="457200" indent="-228600">
              <a:buFont typeface="LucidaGrande" charset="0"/>
              <a:buChar char="-"/>
              <a:defRPr sz="2000"/>
            </a:lvl2pPr>
            <a:lvl3pPr marL="685800">
              <a:defRPr sz="1600"/>
            </a:lvl3pPr>
            <a:lvl4pPr marL="914400">
              <a:defRPr sz="1400"/>
            </a:lvl4pPr>
            <a:lvl5pPr marL="0" indent="0">
              <a:buNone/>
              <a:defRPr sz="800"/>
            </a:lvl5pPr>
          </a:lstStyle>
          <a:p>
            <a:pPr lvl="0"/>
            <a:r>
              <a:rPr lang="en-US"/>
              <a:t>Click to edit Master text styles</a:t>
            </a:r>
          </a:p>
        </p:txBody>
      </p:sp>
    </p:spTree>
    <p:extLst>
      <p:ext uri="{BB962C8B-B14F-4D97-AF65-F5344CB8AC3E}">
        <p14:creationId xmlns:p14="http://schemas.microsoft.com/office/powerpoint/2010/main" val="413857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03500" cy="1168400"/>
          </a:xfrm>
          <a:prstGeom prst="rect">
            <a:avLst/>
          </a:prstGeom>
        </p:spPr>
      </p:pic>
      <p:sp>
        <p:nvSpPr>
          <p:cNvPr id="2" name="Title 1"/>
          <p:cNvSpPr>
            <a:spLocks noGrp="1"/>
          </p:cNvSpPr>
          <p:nvPr>
            <p:ph type="ctrTitle" hasCustomPrompt="1"/>
          </p:nvPr>
        </p:nvSpPr>
        <p:spPr>
          <a:xfrm>
            <a:off x="914400" y="1143001"/>
            <a:ext cx="10360800" cy="683287"/>
          </a:xfrm>
          <a:prstGeom prst="rect">
            <a:avLst/>
          </a:prstGeom>
        </p:spPr>
        <p:txBody>
          <a:bodyPr lIns="0" tIns="0" rIns="0" bIns="0" anchor="t" anchorCtr="0">
            <a:noAutofit/>
          </a:bodyPr>
          <a:lstStyle>
            <a:lvl1pPr algn="l">
              <a:defRPr sz="3600"/>
            </a:lvl1pPr>
          </a:lstStyle>
          <a:p>
            <a:r>
              <a:rPr lang="en-US"/>
              <a:t>Title of slide</a:t>
            </a:r>
          </a:p>
        </p:txBody>
      </p:sp>
    </p:spTree>
    <p:extLst>
      <p:ext uri="{BB962C8B-B14F-4D97-AF65-F5344CB8AC3E}">
        <p14:creationId xmlns:p14="http://schemas.microsoft.com/office/powerpoint/2010/main" val="286700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88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04 Two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6400801" y="693336"/>
            <a:ext cx="4874400" cy="5030664"/>
          </a:xfrm>
          <a:prstGeom prst="rect">
            <a:avLst/>
          </a:prstGeom>
        </p:spPr>
        <p:txBody>
          <a:bodyPr lIns="0" tIns="0" rIns="0" bIns="0"/>
          <a:lstStyle>
            <a:lvl1pPr marL="228600" indent="-228600">
              <a:buFont typeface="Arial" charset="0"/>
              <a:buChar char="•"/>
              <a:defRPr>
                <a:solidFill>
                  <a:srgbClr val="54575A"/>
                </a:solidFill>
              </a:defRPr>
            </a:lvl1pPr>
            <a:lvl2pPr marL="457200" indent="-228600">
              <a:buFont typeface="LucidaGrande" charset="0"/>
              <a:buChar char="-"/>
              <a:defRPr sz="2000"/>
            </a:lvl2pPr>
            <a:lvl3pPr marL="685800">
              <a:defRPr sz="1600"/>
            </a:lvl3pPr>
            <a:lvl4pPr marL="914400">
              <a:defRPr sz="1400"/>
            </a:lvl4pPr>
            <a:lvl5pPr marL="0" indent="0">
              <a:buNone/>
              <a:defRPr sz="800"/>
            </a:lvl5pPr>
          </a:lstStyle>
          <a:p>
            <a:pPr lvl="0"/>
            <a:r>
              <a:rPr lang="en-US"/>
              <a:t>Click to edit Master text styles</a:t>
            </a:r>
          </a:p>
        </p:txBody>
      </p:sp>
      <p:sp>
        <p:nvSpPr>
          <p:cNvPr id="6" name="Picture Placeholder 5"/>
          <p:cNvSpPr>
            <a:spLocks noGrp="1"/>
          </p:cNvSpPr>
          <p:nvPr>
            <p:ph type="pic" sz="quarter" idx="13"/>
          </p:nvPr>
        </p:nvSpPr>
        <p:spPr>
          <a:xfrm>
            <a:off x="0" y="1"/>
            <a:ext cx="6096000" cy="5710686"/>
          </a:xfrm>
          <a:prstGeom prst="rect">
            <a:avLst/>
          </a:prstGeom>
          <a:solidFill>
            <a:schemeClr val="bg1">
              <a:lumMod val="75000"/>
            </a:schemeClr>
          </a:solidFill>
        </p:spPr>
        <p:txBody>
          <a:bodyPr/>
          <a:lstStyle/>
          <a:p>
            <a:r>
              <a:rPr lang="en-US"/>
              <a:t>Click icon to add picture</a:t>
            </a:r>
          </a:p>
        </p:txBody>
      </p:sp>
    </p:spTree>
    <p:extLst>
      <p:ext uri="{BB962C8B-B14F-4D97-AF65-F5344CB8AC3E}">
        <p14:creationId xmlns:p14="http://schemas.microsoft.com/office/powerpoint/2010/main" val="382647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03500" cy="1168400"/>
          </a:xfrm>
          <a:prstGeom prst="rect">
            <a:avLst/>
          </a:prstGeom>
        </p:spPr>
      </p:pic>
      <p:sp>
        <p:nvSpPr>
          <p:cNvPr id="2" name="Title 1"/>
          <p:cNvSpPr>
            <a:spLocks noGrp="1"/>
          </p:cNvSpPr>
          <p:nvPr>
            <p:ph type="ctrTitle" hasCustomPrompt="1"/>
          </p:nvPr>
        </p:nvSpPr>
        <p:spPr>
          <a:xfrm>
            <a:off x="914400" y="1143001"/>
            <a:ext cx="10360800" cy="683287"/>
          </a:xfrm>
          <a:prstGeom prst="rect">
            <a:avLst/>
          </a:prstGeom>
        </p:spPr>
        <p:txBody>
          <a:bodyPr lIns="0" tIns="0" rIns="0" bIns="0" anchor="t" anchorCtr="0">
            <a:noAutofit/>
          </a:bodyPr>
          <a:lstStyle>
            <a:lvl1pPr algn="l">
              <a:defRPr sz="3600"/>
            </a:lvl1pPr>
          </a:lstStyle>
          <a:p>
            <a:r>
              <a:rPr lang="en-US"/>
              <a:t>Title of slide</a:t>
            </a:r>
          </a:p>
        </p:txBody>
      </p:sp>
      <p:sp>
        <p:nvSpPr>
          <p:cNvPr id="6" name="Picture Placeholder 5"/>
          <p:cNvSpPr>
            <a:spLocks noGrp="1"/>
          </p:cNvSpPr>
          <p:nvPr>
            <p:ph type="pic" sz="quarter" idx="13"/>
          </p:nvPr>
        </p:nvSpPr>
        <p:spPr>
          <a:xfrm>
            <a:off x="907200" y="1828800"/>
            <a:ext cx="4115650" cy="3886200"/>
          </a:xfrm>
          <a:prstGeom prst="rect">
            <a:avLst/>
          </a:prstGeom>
          <a:solidFill>
            <a:schemeClr val="bg1">
              <a:lumMod val="75000"/>
            </a:schemeClr>
          </a:solidFill>
        </p:spPr>
        <p:txBody>
          <a:bodyPr/>
          <a:lstStyle/>
          <a:p>
            <a:r>
              <a:rPr lang="en-US"/>
              <a:t>Click icon to add picture</a:t>
            </a:r>
          </a:p>
        </p:txBody>
      </p:sp>
      <p:sp>
        <p:nvSpPr>
          <p:cNvPr id="9" name="Text Placeholder 6"/>
          <p:cNvSpPr>
            <a:spLocks noGrp="1"/>
          </p:cNvSpPr>
          <p:nvPr>
            <p:ph type="body" sz="quarter" idx="15" hasCustomPrompt="1"/>
          </p:nvPr>
        </p:nvSpPr>
        <p:spPr>
          <a:xfrm>
            <a:off x="5334000" y="1828800"/>
            <a:ext cx="5941200" cy="3886200"/>
          </a:xfrm>
          <a:prstGeom prst="rect">
            <a:avLst/>
          </a:prstGeom>
        </p:spPr>
        <p:txBody>
          <a:bodyPr lIns="0" tIns="0" rIns="0" bIns="0"/>
          <a:lstStyle>
            <a:lvl1pPr marL="228600" indent="-228600">
              <a:buFont typeface="Arial" charset="0"/>
              <a:buChar char="•"/>
              <a:defRPr>
                <a:solidFill>
                  <a:srgbClr val="54575A"/>
                </a:solidFill>
              </a:defRPr>
            </a:lvl1pPr>
            <a:lvl2pPr marL="457200" indent="-228600">
              <a:buFont typeface="LucidaGrande" charset="0"/>
              <a:buChar char="-"/>
              <a:defRPr sz="2000"/>
            </a:lvl2pPr>
            <a:lvl3pPr marL="685800">
              <a:defRPr sz="1600"/>
            </a:lvl3pPr>
            <a:lvl4pPr marL="914400">
              <a:defRPr sz="1400"/>
            </a:lvl4pPr>
            <a:lvl5pPr marL="0" indent="0">
              <a:buNone/>
              <a:defRPr sz="800"/>
            </a:lvl5pPr>
          </a:lstStyle>
          <a:p>
            <a:pPr lvl="0"/>
            <a:r>
              <a:rPr lang="en-US"/>
              <a:t>Click to add text</a:t>
            </a:r>
          </a:p>
        </p:txBody>
      </p:sp>
    </p:spTree>
    <p:extLst>
      <p:ext uri="{BB962C8B-B14F-4D97-AF65-F5344CB8AC3E}">
        <p14:creationId xmlns:p14="http://schemas.microsoft.com/office/powerpoint/2010/main" val="388163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8 Two imag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03500" cy="1168400"/>
          </a:xfrm>
          <a:prstGeom prst="rect">
            <a:avLst/>
          </a:prstGeom>
        </p:spPr>
      </p:pic>
      <p:sp>
        <p:nvSpPr>
          <p:cNvPr id="2" name="Title 1"/>
          <p:cNvSpPr>
            <a:spLocks noGrp="1"/>
          </p:cNvSpPr>
          <p:nvPr>
            <p:ph type="ctrTitle" hasCustomPrompt="1"/>
          </p:nvPr>
        </p:nvSpPr>
        <p:spPr>
          <a:xfrm>
            <a:off x="914400" y="1143001"/>
            <a:ext cx="10360800" cy="683287"/>
          </a:xfrm>
          <a:prstGeom prst="rect">
            <a:avLst/>
          </a:prstGeom>
        </p:spPr>
        <p:txBody>
          <a:bodyPr lIns="0" tIns="0" rIns="0" bIns="0" anchor="t" anchorCtr="0">
            <a:noAutofit/>
          </a:bodyPr>
          <a:lstStyle>
            <a:lvl1pPr algn="l">
              <a:defRPr sz="3600"/>
            </a:lvl1pPr>
          </a:lstStyle>
          <a:p>
            <a:r>
              <a:rPr lang="en-US"/>
              <a:t>Title of slide</a:t>
            </a:r>
          </a:p>
        </p:txBody>
      </p:sp>
      <p:sp>
        <p:nvSpPr>
          <p:cNvPr id="8" name="Picture Placeholder 5"/>
          <p:cNvSpPr>
            <a:spLocks noGrp="1"/>
          </p:cNvSpPr>
          <p:nvPr>
            <p:ph type="pic" sz="quarter" idx="13"/>
          </p:nvPr>
        </p:nvSpPr>
        <p:spPr>
          <a:xfrm>
            <a:off x="6404148" y="1828800"/>
            <a:ext cx="4878252" cy="1828800"/>
          </a:xfrm>
          <a:prstGeom prst="rect">
            <a:avLst/>
          </a:prstGeom>
          <a:solidFill>
            <a:schemeClr val="bg1">
              <a:lumMod val="75000"/>
            </a:schemeClr>
          </a:solidFill>
        </p:spPr>
        <p:txBody>
          <a:bodyPr/>
          <a:lstStyle/>
          <a:p>
            <a:r>
              <a:rPr lang="en-US"/>
              <a:t>Click icon to add picture</a:t>
            </a:r>
          </a:p>
        </p:txBody>
      </p:sp>
      <p:sp>
        <p:nvSpPr>
          <p:cNvPr id="12" name="Picture Placeholder 5"/>
          <p:cNvSpPr>
            <a:spLocks noGrp="1"/>
          </p:cNvSpPr>
          <p:nvPr>
            <p:ph type="pic" sz="quarter" idx="15"/>
          </p:nvPr>
        </p:nvSpPr>
        <p:spPr>
          <a:xfrm>
            <a:off x="6404148" y="3886200"/>
            <a:ext cx="4878252" cy="1828800"/>
          </a:xfrm>
          <a:prstGeom prst="rect">
            <a:avLst/>
          </a:prstGeom>
          <a:solidFill>
            <a:schemeClr val="bg1">
              <a:lumMod val="75000"/>
            </a:schemeClr>
          </a:solidFill>
        </p:spPr>
        <p:txBody>
          <a:bodyPr/>
          <a:lstStyle/>
          <a:p>
            <a:r>
              <a:rPr lang="en-US"/>
              <a:t>Click icon to add picture</a:t>
            </a:r>
          </a:p>
        </p:txBody>
      </p:sp>
      <p:sp>
        <p:nvSpPr>
          <p:cNvPr id="13" name="Text Placeholder 6"/>
          <p:cNvSpPr>
            <a:spLocks noGrp="1"/>
          </p:cNvSpPr>
          <p:nvPr>
            <p:ph type="body" sz="quarter" idx="16"/>
          </p:nvPr>
        </p:nvSpPr>
        <p:spPr>
          <a:xfrm>
            <a:off x="914401" y="1828800"/>
            <a:ext cx="5181600" cy="1828800"/>
          </a:xfrm>
          <a:prstGeom prst="rect">
            <a:avLst/>
          </a:prstGeom>
        </p:spPr>
        <p:txBody>
          <a:bodyPr lIns="0" tIns="0" rIns="0" bIns="0"/>
          <a:lstStyle>
            <a:lvl1pPr marL="228600" indent="-228600">
              <a:buFont typeface="Arial" charset="0"/>
              <a:buChar char="•"/>
              <a:defRPr>
                <a:solidFill>
                  <a:srgbClr val="54575A"/>
                </a:solidFill>
              </a:defRPr>
            </a:lvl1pPr>
            <a:lvl2pPr marL="457200" indent="-228600">
              <a:buFont typeface="LucidaGrande" charset="0"/>
              <a:buChar char="-"/>
              <a:defRPr sz="2000"/>
            </a:lvl2pPr>
            <a:lvl3pPr marL="685800">
              <a:defRPr sz="1600"/>
            </a:lvl3pPr>
            <a:lvl4pPr marL="914400">
              <a:defRPr sz="1400"/>
            </a:lvl4pPr>
            <a:lvl5pPr marL="0" indent="0">
              <a:buNone/>
              <a:defRPr sz="800"/>
            </a:lvl5pPr>
          </a:lstStyle>
          <a:p>
            <a:pPr lvl="0"/>
            <a:r>
              <a:rPr lang="en-US"/>
              <a:t>Click to edit Master text styles</a:t>
            </a:r>
          </a:p>
        </p:txBody>
      </p:sp>
      <p:sp>
        <p:nvSpPr>
          <p:cNvPr id="15" name="Text Placeholder 6"/>
          <p:cNvSpPr>
            <a:spLocks noGrp="1"/>
          </p:cNvSpPr>
          <p:nvPr>
            <p:ph type="body" sz="quarter" idx="17"/>
          </p:nvPr>
        </p:nvSpPr>
        <p:spPr>
          <a:xfrm>
            <a:off x="914401" y="3886200"/>
            <a:ext cx="5181600" cy="1828800"/>
          </a:xfrm>
          <a:prstGeom prst="rect">
            <a:avLst/>
          </a:prstGeom>
        </p:spPr>
        <p:txBody>
          <a:bodyPr lIns="0" tIns="0" rIns="0" bIns="0"/>
          <a:lstStyle>
            <a:lvl1pPr marL="228600" indent="-228600">
              <a:buFont typeface="Arial" charset="0"/>
              <a:buChar char="•"/>
              <a:defRPr>
                <a:solidFill>
                  <a:srgbClr val="54575A"/>
                </a:solidFill>
              </a:defRPr>
            </a:lvl1pPr>
            <a:lvl2pPr marL="457200" indent="-228600">
              <a:buFont typeface="LucidaGrande" charset="0"/>
              <a:buChar char="-"/>
              <a:defRPr sz="2000"/>
            </a:lvl2pPr>
            <a:lvl3pPr marL="685800">
              <a:defRPr sz="1600"/>
            </a:lvl3pPr>
            <a:lvl4pPr marL="914400">
              <a:defRPr sz="1400"/>
            </a:lvl4pPr>
            <a:lvl5pPr marL="0" indent="0">
              <a:buNone/>
              <a:defRPr sz="800"/>
            </a:lvl5pPr>
          </a:lstStyle>
          <a:p>
            <a:pPr lvl="0"/>
            <a:r>
              <a:rPr lang="en-US"/>
              <a:t>Click to edit Master text styles</a:t>
            </a:r>
          </a:p>
        </p:txBody>
      </p:sp>
    </p:spTree>
    <p:extLst>
      <p:ext uri="{BB962C8B-B14F-4D97-AF65-F5344CB8AC3E}">
        <p14:creationId xmlns:p14="http://schemas.microsoft.com/office/powerpoint/2010/main" val="136786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5717512"/>
            <a:ext cx="12192000" cy="1140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charset="0"/>
            </a:endParaRPr>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09574" y="5841862"/>
            <a:ext cx="1188742" cy="760641"/>
          </a:xfrm>
          <a:prstGeom prst="rect">
            <a:avLst/>
          </a:prstGeom>
        </p:spPr>
      </p:pic>
      <p:sp>
        <p:nvSpPr>
          <p:cNvPr id="12" name="TextBox 11"/>
          <p:cNvSpPr txBox="1"/>
          <p:nvPr/>
        </p:nvSpPr>
        <p:spPr>
          <a:xfrm>
            <a:off x="914400" y="5715000"/>
            <a:ext cx="8229600" cy="1140488"/>
          </a:xfrm>
          <a:prstGeom prst="rect">
            <a:avLst/>
          </a:prstGeom>
          <a:noFill/>
        </p:spPr>
        <p:txBody>
          <a:bodyPr wrap="square" lIns="0" tIns="0" rIns="0" bIns="0" rtlCol="0" anchor="ctr" anchorCtr="0">
            <a:noAutofit/>
          </a:bodyPr>
          <a:lstStyle/>
          <a:p>
            <a:pPr lvl="0"/>
            <a:fld id="{5339810E-E761-FF4C-B39D-80790C550ABE}" type="slidenum">
              <a:rPr lang="en-US" sz="1000" b="0" i="0" smtClean="0">
                <a:solidFill>
                  <a:srgbClr val="54575A"/>
                </a:solidFill>
                <a:latin typeface="Arial" charset="0"/>
                <a:ea typeface="Arial" charset="0"/>
                <a:cs typeface="Arial" charset="0"/>
              </a:rPr>
              <a:pPr lvl="0"/>
              <a:t>‹#›</a:t>
            </a:fld>
            <a:endParaRPr lang="en-US" sz="1000" b="0" i="0">
              <a:solidFill>
                <a:srgbClr val="54575A"/>
              </a:solidFill>
              <a:latin typeface="Arial" charset="0"/>
              <a:ea typeface="Arial" charset="0"/>
              <a:cs typeface="Arial" charset="0"/>
            </a:endParaRPr>
          </a:p>
        </p:txBody>
      </p:sp>
    </p:spTree>
    <p:extLst>
      <p:ext uri="{BB962C8B-B14F-4D97-AF65-F5344CB8AC3E}">
        <p14:creationId xmlns:p14="http://schemas.microsoft.com/office/powerpoint/2010/main" val="363238508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3600" kern="1200" baseline="0">
          <a:solidFill>
            <a:srgbClr val="54575A"/>
          </a:solidFill>
          <a:latin typeface="Arial"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54575A"/>
          </a:solidFill>
          <a:latin typeface="Arial" charset="0"/>
          <a:ea typeface="+mn-ea"/>
          <a:cs typeface="+mn-cs"/>
        </a:defRPr>
      </a:lvl1pPr>
      <a:lvl2pPr marL="0" indent="0" algn="l" defTabSz="914400" rtl="0" eaLnBrk="1" latinLnBrk="0" hangingPunct="1">
        <a:lnSpc>
          <a:spcPct val="90000"/>
        </a:lnSpc>
        <a:spcBef>
          <a:spcPts val="500"/>
        </a:spcBef>
        <a:buFont typeface="Arial" charset="0"/>
        <a:buNone/>
        <a:defRPr sz="1800" kern="1200" baseline="0">
          <a:solidFill>
            <a:srgbClr val="54575A"/>
          </a:solidFill>
          <a:latin typeface="Arial" charset="0"/>
          <a:ea typeface="+mn-ea"/>
          <a:cs typeface="+mn-cs"/>
        </a:defRPr>
      </a:lvl2pPr>
      <a:lvl3pPr marL="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54575A"/>
          </a:solidFill>
          <a:latin typeface="Arial" charset="0"/>
          <a:ea typeface="+mn-ea"/>
          <a:cs typeface="+mn-cs"/>
        </a:defRPr>
      </a:lvl3pPr>
      <a:lvl4pPr marL="457200" indent="-228600" algn="l" defTabSz="914400" rtl="0" eaLnBrk="1" latinLnBrk="0" hangingPunct="1">
        <a:lnSpc>
          <a:spcPct val="90000"/>
        </a:lnSpc>
        <a:spcBef>
          <a:spcPts val="500"/>
        </a:spcBef>
        <a:buClr>
          <a:srgbClr val="54575A"/>
        </a:buClr>
        <a:buFont typeface="LucidaGrande" charset="0"/>
        <a:buChar char="-"/>
        <a:defRPr sz="1800" kern="1200" baseline="0">
          <a:solidFill>
            <a:srgbClr val="54575A"/>
          </a:solidFill>
          <a:latin typeface="Arial" charset="0"/>
          <a:ea typeface="+mn-ea"/>
          <a:cs typeface="+mn-cs"/>
        </a:defRPr>
      </a:lvl4pPr>
      <a:lvl5pPr marL="685800" indent="-228600" algn="l" defTabSz="914400" rtl="0" eaLnBrk="1" latinLnBrk="0" hangingPunct="1">
        <a:lnSpc>
          <a:spcPct val="90000"/>
        </a:lnSpc>
        <a:spcBef>
          <a:spcPts val="500"/>
        </a:spcBef>
        <a:buFont typeface="LucidaGrande" charset="0"/>
        <a:buChar char="‣"/>
        <a:defRPr sz="1800" kern="1200" baseline="0">
          <a:solidFill>
            <a:srgbClr val="54575A"/>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2lATLGODbmg" TargetMode="Externa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6C483E-26BA-4217-B585-ABA3E239DCB6}"/>
              </a:ext>
            </a:extLst>
          </p:cNvPr>
          <p:cNvSpPr>
            <a:spLocks noGrp="1"/>
          </p:cNvSpPr>
          <p:nvPr>
            <p:ph type="body" sz="quarter" idx="10"/>
          </p:nvPr>
        </p:nvSpPr>
        <p:spPr>
          <a:xfrm>
            <a:off x="299994" y="5069695"/>
            <a:ext cx="10245293" cy="914400"/>
          </a:xfrm>
        </p:spPr>
        <p:txBody>
          <a:bodyPr lIns="0" tIns="0" rIns="0" bIns="0" anchor="t"/>
          <a:lstStyle/>
          <a:p>
            <a:r>
              <a:rPr lang="en-CA" dirty="0">
                <a:latin typeface="Arial"/>
                <a:cs typeface="Arial"/>
              </a:rPr>
              <a:t>Utilities and the Transition to a Distributed Energy Future</a:t>
            </a:r>
          </a:p>
          <a:p>
            <a:r>
              <a:rPr lang="en-CA" sz="2000" dirty="0">
                <a:latin typeface="Arial"/>
                <a:cs typeface="Arial"/>
              </a:rPr>
              <a:t>7</a:t>
            </a:r>
            <a:r>
              <a:rPr lang="en-CA" sz="2000" baseline="30000" dirty="0">
                <a:latin typeface="Arial"/>
                <a:cs typeface="Arial"/>
              </a:rPr>
              <a:t>th</a:t>
            </a:r>
            <a:r>
              <a:rPr lang="en-CA" sz="2000" dirty="0">
                <a:latin typeface="Arial"/>
                <a:cs typeface="Arial"/>
              </a:rPr>
              <a:t> Annual Energy Workshop - Ivey Energy Policy and Management Centre</a:t>
            </a:r>
            <a:endParaRPr lang="en-CA" sz="2000" b="1" i="1" dirty="0"/>
          </a:p>
        </p:txBody>
      </p:sp>
      <p:sp>
        <p:nvSpPr>
          <p:cNvPr id="3" name="Text Placeholder 2">
            <a:extLst>
              <a:ext uri="{FF2B5EF4-FFF2-40B4-BE49-F238E27FC236}">
                <a16:creationId xmlns:a16="http://schemas.microsoft.com/office/drawing/2014/main" id="{5B1C5910-3347-4944-B469-698030DB8F8D}"/>
              </a:ext>
            </a:extLst>
          </p:cNvPr>
          <p:cNvSpPr>
            <a:spLocks noGrp="1"/>
          </p:cNvSpPr>
          <p:nvPr>
            <p:ph type="body" sz="quarter" idx="13"/>
          </p:nvPr>
        </p:nvSpPr>
        <p:spPr>
          <a:xfrm>
            <a:off x="274018" y="6203717"/>
            <a:ext cx="4853153" cy="347472"/>
          </a:xfrm>
        </p:spPr>
        <p:txBody>
          <a:bodyPr/>
          <a:lstStyle/>
          <a:p>
            <a:r>
              <a:rPr lang="en-CA" sz="1800" dirty="0"/>
              <a:t>Daniel Carr</a:t>
            </a:r>
          </a:p>
          <a:p>
            <a:r>
              <a:rPr lang="en-CA" sz="1800" dirty="0"/>
              <a:t>Head, Smart Cities</a:t>
            </a:r>
          </a:p>
        </p:txBody>
      </p:sp>
      <p:sp>
        <p:nvSpPr>
          <p:cNvPr id="4" name="Text Placeholder 2">
            <a:extLst>
              <a:ext uri="{FF2B5EF4-FFF2-40B4-BE49-F238E27FC236}">
                <a16:creationId xmlns:a16="http://schemas.microsoft.com/office/drawing/2014/main" id="{7F5FA30C-AEB9-6E21-ED31-FB99679A8D19}"/>
              </a:ext>
            </a:extLst>
          </p:cNvPr>
          <p:cNvSpPr txBox="1">
            <a:spLocks/>
          </p:cNvSpPr>
          <p:nvPr/>
        </p:nvSpPr>
        <p:spPr>
          <a:xfrm>
            <a:off x="8638755" y="6203717"/>
            <a:ext cx="3279227" cy="347472"/>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rgbClr val="54575A"/>
                </a:solidFill>
                <a:latin typeface="Arial" charset="0"/>
                <a:ea typeface="+mn-ea"/>
                <a:cs typeface="+mn-cs"/>
              </a:defRPr>
            </a:lvl1pPr>
            <a:lvl2pPr marL="0" indent="0" algn="l" defTabSz="914400" rtl="0" eaLnBrk="1" latinLnBrk="0" hangingPunct="1">
              <a:lnSpc>
                <a:spcPct val="90000"/>
              </a:lnSpc>
              <a:spcBef>
                <a:spcPts val="500"/>
              </a:spcBef>
              <a:buFont typeface="Arial" charset="0"/>
              <a:buNone/>
              <a:defRPr sz="1400" kern="1200" baseline="0">
                <a:solidFill>
                  <a:srgbClr val="54575A"/>
                </a:solidFill>
                <a:latin typeface="Arial" charset="0"/>
                <a:ea typeface="+mn-ea"/>
                <a:cs typeface="+mn-cs"/>
              </a:defRPr>
            </a:lvl2pPr>
            <a:lvl3pPr marL="0" indent="-228600" algn="l" defTabSz="914400" rtl="0" eaLnBrk="1" latinLnBrk="0" hangingPunct="1">
              <a:lnSpc>
                <a:spcPct val="90000"/>
              </a:lnSpc>
              <a:spcBef>
                <a:spcPts val="500"/>
              </a:spcBef>
              <a:buFont typeface="Arial" panose="020B0604020202020204" pitchFamily="34" charset="0"/>
              <a:buChar char="•"/>
              <a:defRPr sz="1400" kern="1200" baseline="0">
                <a:solidFill>
                  <a:srgbClr val="54575A"/>
                </a:solidFill>
                <a:latin typeface="Arial" charset="0"/>
                <a:ea typeface="+mn-ea"/>
                <a:cs typeface="+mn-cs"/>
              </a:defRPr>
            </a:lvl3pPr>
            <a:lvl4pPr marL="457200" indent="-228600" algn="l" defTabSz="914400" rtl="0" eaLnBrk="1" latinLnBrk="0" hangingPunct="1">
              <a:lnSpc>
                <a:spcPct val="90000"/>
              </a:lnSpc>
              <a:spcBef>
                <a:spcPts val="500"/>
              </a:spcBef>
              <a:buClr>
                <a:srgbClr val="54575A"/>
              </a:buClr>
              <a:buFont typeface="LucidaGrande" charset="0"/>
              <a:buChar char="-"/>
              <a:defRPr sz="1400" kern="1200" baseline="0">
                <a:solidFill>
                  <a:srgbClr val="54575A"/>
                </a:solidFill>
                <a:latin typeface="Arial" charset="0"/>
                <a:ea typeface="+mn-ea"/>
                <a:cs typeface="+mn-cs"/>
              </a:defRPr>
            </a:lvl4pPr>
            <a:lvl5pPr marL="685800" indent="-228600" algn="l" defTabSz="914400" rtl="0" eaLnBrk="1" latinLnBrk="0" hangingPunct="1">
              <a:lnSpc>
                <a:spcPct val="90000"/>
              </a:lnSpc>
              <a:spcBef>
                <a:spcPts val="500"/>
              </a:spcBef>
              <a:buFont typeface="LucidaGrande" charset="0"/>
              <a:buChar char="‣"/>
              <a:defRPr sz="1400" kern="1200" baseline="0">
                <a:solidFill>
                  <a:srgbClr val="54575A"/>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dirty="0"/>
              <a:t>October 16, 2023</a:t>
            </a:r>
          </a:p>
        </p:txBody>
      </p:sp>
    </p:spTree>
    <p:extLst>
      <p:ext uri="{BB962C8B-B14F-4D97-AF65-F5344CB8AC3E}">
        <p14:creationId xmlns:p14="http://schemas.microsoft.com/office/powerpoint/2010/main" val="3036641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3D0994-0A31-48FC-A79D-6BCF081DF7E4}"/>
              </a:ext>
            </a:extLst>
          </p:cNvPr>
          <p:cNvSpPr>
            <a:spLocks noGrp="1"/>
          </p:cNvSpPr>
          <p:nvPr>
            <p:ph type="ctrTitle"/>
          </p:nvPr>
        </p:nvSpPr>
        <p:spPr>
          <a:xfrm>
            <a:off x="1092200" y="672871"/>
            <a:ext cx="10871200" cy="685800"/>
          </a:xfrm>
        </p:spPr>
        <p:txBody>
          <a:bodyPr/>
          <a:lstStyle/>
          <a:p>
            <a:r>
              <a:rPr lang="en-CA" b="1" dirty="0" err="1"/>
              <a:t>AlectraDrive</a:t>
            </a:r>
            <a:r>
              <a:rPr lang="en-CA" b="1" dirty="0"/>
              <a:t> @Home Group 1: Managed Charging</a:t>
            </a:r>
          </a:p>
        </p:txBody>
      </p:sp>
      <p:sp>
        <p:nvSpPr>
          <p:cNvPr id="4" name="Rectangle 3">
            <a:extLst>
              <a:ext uri="{FF2B5EF4-FFF2-40B4-BE49-F238E27FC236}">
                <a16:creationId xmlns:a16="http://schemas.microsoft.com/office/drawing/2014/main" id="{8ED99238-8863-49ED-93A6-15A71D229C4E}"/>
              </a:ext>
            </a:extLst>
          </p:cNvPr>
          <p:cNvSpPr/>
          <p:nvPr/>
        </p:nvSpPr>
        <p:spPr>
          <a:xfrm>
            <a:off x="8304478" y="2875954"/>
            <a:ext cx="2668407" cy="58894"/>
          </a:xfrm>
          <a:prstGeom prst="rect">
            <a:avLst/>
          </a:prstGeom>
          <a:solidFill>
            <a:srgbClr val="CDD943"/>
          </a:solidFill>
          <a:ln>
            <a:solidFill>
              <a:srgbClr val="CDD9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6B1F06-B27F-4C29-B811-7D6D21C015D2}"/>
              </a:ext>
            </a:extLst>
          </p:cNvPr>
          <p:cNvSpPr txBox="1"/>
          <p:nvPr/>
        </p:nvSpPr>
        <p:spPr>
          <a:xfrm>
            <a:off x="8285599" y="2373417"/>
            <a:ext cx="199125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Initial Findings</a:t>
            </a:r>
          </a:p>
        </p:txBody>
      </p:sp>
      <p:sp>
        <p:nvSpPr>
          <p:cNvPr id="6" name="TextBox 5">
            <a:extLst>
              <a:ext uri="{FF2B5EF4-FFF2-40B4-BE49-F238E27FC236}">
                <a16:creationId xmlns:a16="http://schemas.microsoft.com/office/drawing/2014/main" id="{218EC14D-45BA-405D-948F-5B1B19E9A692}"/>
              </a:ext>
            </a:extLst>
          </p:cNvPr>
          <p:cNvSpPr txBox="1"/>
          <p:nvPr/>
        </p:nvSpPr>
        <p:spPr>
          <a:xfrm>
            <a:off x="8285599" y="3035722"/>
            <a:ext cx="2668407" cy="2308324"/>
          </a:xfrm>
          <a:prstGeom prst="rect">
            <a:avLst/>
          </a:prstGeom>
          <a:noFill/>
        </p:spPr>
        <p:txBody>
          <a:bodyPr wrap="square">
            <a:spAutoFit/>
          </a:bodyPr>
          <a:lstStyle/>
          <a:p>
            <a:r>
              <a:rPr lang="en-US" b="1" dirty="0">
                <a:latin typeface="Arial"/>
                <a:cs typeface="Arial"/>
              </a:rPr>
              <a:t>Single Family Home (SFH)</a:t>
            </a:r>
            <a:r>
              <a:rPr lang="en-US" dirty="0">
                <a:latin typeface="Arial"/>
                <a:cs typeface="Arial"/>
              </a:rPr>
              <a:t> participants are delivering a </a:t>
            </a:r>
            <a:r>
              <a:rPr lang="en-US" b="1" dirty="0">
                <a:latin typeface="Arial"/>
                <a:cs typeface="Arial"/>
              </a:rPr>
              <a:t>price-based demand reduction of approximately 78% </a:t>
            </a:r>
            <a:r>
              <a:rPr lang="en-US" dirty="0">
                <a:latin typeface="Arial"/>
                <a:cs typeface="Arial"/>
              </a:rPr>
              <a:t>of baseline demand during on-peak hours.</a:t>
            </a:r>
          </a:p>
        </p:txBody>
      </p:sp>
      <p:pic>
        <p:nvPicPr>
          <p:cNvPr id="10" name="Picture 9">
            <a:extLst>
              <a:ext uri="{FF2B5EF4-FFF2-40B4-BE49-F238E27FC236}">
                <a16:creationId xmlns:a16="http://schemas.microsoft.com/office/drawing/2014/main" id="{E38042A4-BE3F-4D77-8EFC-43205D10FD0A}"/>
              </a:ext>
            </a:extLst>
          </p:cNvPr>
          <p:cNvPicPr>
            <a:picLocks noChangeAspect="1"/>
          </p:cNvPicPr>
          <p:nvPr/>
        </p:nvPicPr>
        <p:blipFill>
          <a:blip r:embed="rId3"/>
          <a:stretch>
            <a:fillRect/>
          </a:stretch>
        </p:blipFill>
        <p:spPr>
          <a:xfrm>
            <a:off x="1022683" y="1326771"/>
            <a:ext cx="7104081" cy="4204457"/>
          </a:xfrm>
          <a:prstGeom prst="rect">
            <a:avLst/>
          </a:prstGeom>
        </p:spPr>
      </p:pic>
      <p:sp>
        <p:nvSpPr>
          <p:cNvPr id="7" name="TextBox 6">
            <a:extLst>
              <a:ext uri="{FF2B5EF4-FFF2-40B4-BE49-F238E27FC236}">
                <a16:creationId xmlns:a16="http://schemas.microsoft.com/office/drawing/2014/main" id="{BA79DBF5-9632-4DFE-846C-C40A6778D0AC}"/>
              </a:ext>
            </a:extLst>
          </p:cNvPr>
          <p:cNvSpPr txBox="1"/>
          <p:nvPr/>
        </p:nvSpPr>
        <p:spPr>
          <a:xfrm>
            <a:off x="1284067" y="5545218"/>
            <a:ext cx="4811933" cy="738664"/>
          </a:xfrm>
          <a:prstGeom prst="rect">
            <a:avLst/>
          </a:prstGeom>
          <a:noFill/>
          <a:ln w="28575">
            <a:solidFill>
              <a:srgbClr val="76881E"/>
            </a:solidFill>
          </a:ln>
        </p:spPr>
        <p:txBody>
          <a:bodyPr wrap="square" rtlCol="0">
            <a:spAutoFit/>
          </a:bodyPr>
          <a:lstStyle/>
          <a:p>
            <a:r>
              <a:rPr lang="en-US" sz="1400" b="1"/>
              <a:t>Group 1</a:t>
            </a:r>
            <a:r>
              <a:rPr lang="en-US" sz="1400"/>
              <a:t>: Smart Charging (MURB &amp; SFH installs)</a:t>
            </a:r>
          </a:p>
          <a:p>
            <a:r>
              <a:rPr lang="en-US" sz="1400" b="1">
                <a:solidFill>
                  <a:schemeClr val="tx1">
                    <a:alpha val="30000"/>
                  </a:schemeClr>
                </a:solidFill>
              </a:rPr>
              <a:t>Group 2</a:t>
            </a:r>
            <a:r>
              <a:rPr lang="en-US" sz="1400">
                <a:solidFill>
                  <a:schemeClr val="tx1">
                    <a:alpha val="30000"/>
                  </a:schemeClr>
                </a:solidFill>
              </a:rPr>
              <a:t>: Charge Rewards (loyalty program/point system)</a:t>
            </a:r>
          </a:p>
          <a:p>
            <a:r>
              <a:rPr lang="en-US" sz="1400" b="1">
                <a:solidFill>
                  <a:schemeClr val="tx1">
                    <a:alpha val="30000"/>
                  </a:schemeClr>
                </a:solidFill>
              </a:rPr>
              <a:t>Group 3</a:t>
            </a:r>
            <a:r>
              <a:rPr lang="en-US" sz="1400">
                <a:solidFill>
                  <a:schemeClr val="tx1">
                    <a:alpha val="30000"/>
                  </a:schemeClr>
                </a:solidFill>
              </a:rPr>
              <a:t>: Control Group (no incentives)</a:t>
            </a:r>
            <a:endParaRPr lang="en-CA" sz="1400">
              <a:solidFill>
                <a:schemeClr val="tx1">
                  <a:alpha val="30000"/>
                </a:schemeClr>
              </a:solidFill>
            </a:endParaRPr>
          </a:p>
        </p:txBody>
      </p:sp>
      <p:cxnSp>
        <p:nvCxnSpPr>
          <p:cNvPr id="8" name="Straight Arrow Connector 7">
            <a:extLst>
              <a:ext uri="{FF2B5EF4-FFF2-40B4-BE49-F238E27FC236}">
                <a16:creationId xmlns:a16="http://schemas.microsoft.com/office/drawing/2014/main" id="{03C3757C-B36B-483F-A535-833286D3DB5B}"/>
              </a:ext>
            </a:extLst>
          </p:cNvPr>
          <p:cNvCxnSpPr>
            <a:cxnSpLocks/>
          </p:cNvCxnSpPr>
          <p:nvPr/>
        </p:nvCxnSpPr>
        <p:spPr>
          <a:xfrm flipH="1">
            <a:off x="7212364" y="3920317"/>
            <a:ext cx="1073235" cy="4007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ADC450A-3B63-4B53-8CB1-41DF938995D4}"/>
              </a:ext>
            </a:extLst>
          </p:cNvPr>
          <p:cNvCxnSpPr>
            <a:cxnSpLocks/>
          </p:cNvCxnSpPr>
          <p:nvPr/>
        </p:nvCxnSpPr>
        <p:spPr>
          <a:xfrm>
            <a:off x="4086209" y="4148151"/>
            <a:ext cx="977027" cy="3457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97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3D0994-0A31-48FC-A79D-6BCF081DF7E4}"/>
              </a:ext>
            </a:extLst>
          </p:cNvPr>
          <p:cNvSpPr>
            <a:spLocks noGrp="1"/>
          </p:cNvSpPr>
          <p:nvPr>
            <p:ph type="ctrTitle"/>
          </p:nvPr>
        </p:nvSpPr>
        <p:spPr>
          <a:xfrm>
            <a:off x="1092200" y="672871"/>
            <a:ext cx="10058400" cy="685800"/>
          </a:xfrm>
        </p:spPr>
        <p:txBody>
          <a:bodyPr/>
          <a:lstStyle/>
          <a:p>
            <a:r>
              <a:rPr lang="en-CA" b="1" dirty="0" err="1"/>
              <a:t>AlectraDrive</a:t>
            </a:r>
            <a:r>
              <a:rPr lang="en-CA" b="1" dirty="0"/>
              <a:t> @Home Group 2: Telematics</a:t>
            </a:r>
          </a:p>
        </p:txBody>
      </p:sp>
      <p:sp>
        <p:nvSpPr>
          <p:cNvPr id="4" name="Rectangle 3">
            <a:extLst>
              <a:ext uri="{FF2B5EF4-FFF2-40B4-BE49-F238E27FC236}">
                <a16:creationId xmlns:a16="http://schemas.microsoft.com/office/drawing/2014/main" id="{8ED99238-8863-49ED-93A6-15A71D229C4E}"/>
              </a:ext>
            </a:extLst>
          </p:cNvPr>
          <p:cNvSpPr/>
          <p:nvPr/>
        </p:nvSpPr>
        <p:spPr>
          <a:xfrm>
            <a:off x="8304478" y="2875954"/>
            <a:ext cx="2668407" cy="58894"/>
          </a:xfrm>
          <a:prstGeom prst="rect">
            <a:avLst/>
          </a:prstGeom>
          <a:solidFill>
            <a:srgbClr val="CDD943"/>
          </a:solidFill>
          <a:ln>
            <a:solidFill>
              <a:srgbClr val="CDD9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6B1F06-B27F-4C29-B811-7D6D21C015D2}"/>
              </a:ext>
            </a:extLst>
          </p:cNvPr>
          <p:cNvSpPr txBox="1"/>
          <p:nvPr/>
        </p:nvSpPr>
        <p:spPr>
          <a:xfrm>
            <a:off x="8285599" y="2373417"/>
            <a:ext cx="199125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Initial Findings</a:t>
            </a:r>
          </a:p>
        </p:txBody>
      </p:sp>
      <p:sp>
        <p:nvSpPr>
          <p:cNvPr id="6" name="TextBox 5">
            <a:extLst>
              <a:ext uri="{FF2B5EF4-FFF2-40B4-BE49-F238E27FC236}">
                <a16:creationId xmlns:a16="http://schemas.microsoft.com/office/drawing/2014/main" id="{218EC14D-45BA-405D-948F-5B1B19E9A692}"/>
              </a:ext>
            </a:extLst>
          </p:cNvPr>
          <p:cNvSpPr txBox="1"/>
          <p:nvPr/>
        </p:nvSpPr>
        <p:spPr>
          <a:xfrm>
            <a:off x="8285599" y="3035722"/>
            <a:ext cx="2668407" cy="2031325"/>
          </a:xfrm>
          <a:prstGeom prst="rect">
            <a:avLst/>
          </a:prstGeom>
          <a:noFill/>
        </p:spPr>
        <p:txBody>
          <a:bodyPr wrap="square">
            <a:spAutoFit/>
          </a:bodyPr>
          <a:lstStyle/>
          <a:p>
            <a:r>
              <a:rPr lang="en-US" dirty="0">
                <a:latin typeface="Arial"/>
                <a:cs typeface="Arial"/>
              </a:rPr>
              <a:t>Participants receiving a </a:t>
            </a:r>
            <a:r>
              <a:rPr lang="en-US" b="1" dirty="0">
                <a:latin typeface="Arial"/>
                <a:cs typeface="Arial"/>
              </a:rPr>
              <a:t>telematics-based incentive </a:t>
            </a:r>
            <a:r>
              <a:rPr lang="en-US" dirty="0">
                <a:latin typeface="Arial"/>
                <a:cs typeface="Arial"/>
              </a:rPr>
              <a:t>are delivering a </a:t>
            </a:r>
            <a:r>
              <a:rPr lang="en-US" b="1" dirty="0">
                <a:latin typeface="Arial"/>
                <a:cs typeface="Arial"/>
              </a:rPr>
              <a:t>demand reduction of approximately 40% </a:t>
            </a:r>
            <a:r>
              <a:rPr lang="en-US" dirty="0">
                <a:latin typeface="Arial"/>
                <a:cs typeface="Arial"/>
              </a:rPr>
              <a:t>of baseline demand during on-peak hours.</a:t>
            </a:r>
          </a:p>
        </p:txBody>
      </p:sp>
      <p:cxnSp>
        <p:nvCxnSpPr>
          <p:cNvPr id="13" name="Straight Arrow Connector 12">
            <a:extLst>
              <a:ext uri="{FF2B5EF4-FFF2-40B4-BE49-F238E27FC236}">
                <a16:creationId xmlns:a16="http://schemas.microsoft.com/office/drawing/2014/main" id="{DADC450A-3B63-4B53-8CB1-41DF938995D4}"/>
              </a:ext>
            </a:extLst>
          </p:cNvPr>
          <p:cNvCxnSpPr>
            <a:cxnSpLocks/>
          </p:cNvCxnSpPr>
          <p:nvPr/>
        </p:nvCxnSpPr>
        <p:spPr>
          <a:xfrm>
            <a:off x="4086209" y="4148151"/>
            <a:ext cx="977027" cy="3457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CE212381-16B4-458D-8738-8B3EFFC1CE0C}"/>
              </a:ext>
            </a:extLst>
          </p:cNvPr>
          <p:cNvGraphicFramePr/>
          <p:nvPr>
            <p:extLst>
              <p:ext uri="{D42A27DB-BD31-4B8C-83A1-F6EECF244321}">
                <p14:modId xmlns:p14="http://schemas.microsoft.com/office/powerpoint/2010/main" val="4143998646"/>
              </p:ext>
            </p:extLst>
          </p:nvPr>
        </p:nvGraphicFramePr>
        <p:xfrm>
          <a:off x="558800" y="1729740"/>
          <a:ext cx="7315517" cy="34564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466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472A31C-B383-43F8-AAFB-75F84C9593EB}"/>
              </a:ext>
            </a:extLst>
          </p:cNvPr>
          <p:cNvSpPr/>
          <p:nvPr/>
        </p:nvSpPr>
        <p:spPr>
          <a:xfrm>
            <a:off x="6604281" y="1284100"/>
            <a:ext cx="5412370" cy="4318144"/>
          </a:xfrm>
          <a:prstGeom prst="rect">
            <a:avLst/>
          </a:prstGeom>
          <a:solidFill>
            <a:srgbClr val="54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7" name="Rectangle 66">
            <a:extLst>
              <a:ext uri="{FF2B5EF4-FFF2-40B4-BE49-F238E27FC236}">
                <a16:creationId xmlns:a16="http://schemas.microsoft.com/office/drawing/2014/main" id="{69424109-078A-498C-B551-E44C795A1607}"/>
              </a:ext>
            </a:extLst>
          </p:cNvPr>
          <p:cNvSpPr/>
          <p:nvPr/>
        </p:nvSpPr>
        <p:spPr>
          <a:xfrm>
            <a:off x="6451881" y="1131700"/>
            <a:ext cx="5412370" cy="4318144"/>
          </a:xfrm>
          <a:prstGeom prst="rect">
            <a:avLst/>
          </a:prstGeom>
          <a:solidFill>
            <a:srgbClr val="CFE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6BFA5871-E07F-49FD-A253-CD0051D51895}"/>
              </a:ext>
            </a:extLst>
          </p:cNvPr>
          <p:cNvCxnSpPr/>
          <p:nvPr/>
        </p:nvCxnSpPr>
        <p:spPr>
          <a:xfrm flipV="1">
            <a:off x="1327355" y="832147"/>
            <a:ext cx="10360800" cy="9661"/>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9E375931-C0F4-EA0F-B5A1-CC756442AB3D}"/>
              </a:ext>
            </a:extLst>
          </p:cNvPr>
          <p:cNvSpPr txBox="1">
            <a:spLocks/>
          </p:cNvSpPr>
          <p:nvPr/>
        </p:nvSpPr>
        <p:spPr>
          <a:xfrm>
            <a:off x="371290" y="1132732"/>
            <a:ext cx="5810491" cy="5966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4200"/>
              </a:lnSpc>
              <a:spcBef>
                <a:spcPts val="0"/>
              </a:spcBef>
            </a:pPr>
            <a:r>
              <a:rPr lang="en-CA" b="1" dirty="0">
                <a:solidFill>
                  <a:srgbClr val="75871D"/>
                </a:solidFill>
                <a:latin typeface="Arial"/>
                <a:cs typeface="Arial"/>
              </a:rPr>
              <a:t>Total DSO</a:t>
            </a:r>
            <a:endParaRPr lang="en-US" b="1" dirty="0">
              <a:solidFill>
                <a:srgbClr val="75871D"/>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2DC5AAC2-E59C-7E5F-84A6-A63BC3E1ADEF}"/>
              </a:ext>
            </a:extLst>
          </p:cNvPr>
          <p:cNvSpPr txBox="1">
            <a:spLocks/>
          </p:cNvSpPr>
          <p:nvPr/>
        </p:nvSpPr>
        <p:spPr>
          <a:xfrm>
            <a:off x="7588937" y="2667616"/>
            <a:ext cx="3686408" cy="9234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2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006A9C42-DEB5-A507-C0D3-A77545CB6C1A}"/>
              </a:ext>
            </a:extLst>
          </p:cNvPr>
          <p:cNvGrpSpPr>
            <a:grpSpLocks noChangeAspect="1"/>
          </p:cNvGrpSpPr>
          <p:nvPr/>
        </p:nvGrpSpPr>
        <p:grpSpPr>
          <a:xfrm>
            <a:off x="3548965" y="1888840"/>
            <a:ext cx="548640" cy="548640"/>
            <a:chOff x="1134664" y="2331720"/>
            <a:chExt cx="1097280" cy="1097280"/>
          </a:xfrm>
        </p:grpSpPr>
        <p:sp>
          <p:nvSpPr>
            <p:cNvPr id="22" name="Oval 16">
              <a:extLst>
                <a:ext uri="{FF2B5EF4-FFF2-40B4-BE49-F238E27FC236}">
                  <a16:creationId xmlns:a16="http://schemas.microsoft.com/office/drawing/2014/main" id="{E9E24208-13A1-B53B-FB99-A9C1B6A8B968}"/>
                </a:ext>
              </a:extLst>
            </p:cNvPr>
            <p:cNvSpPr>
              <a:spLocks noChangeAspect="1" noChangeArrowheads="1"/>
            </p:cNvSpPr>
            <p:nvPr/>
          </p:nvSpPr>
          <p:spPr bwMode="auto">
            <a:xfrm>
              <a:off x="1134664" y="2331720"/>
              <a:ext cx="1097280" cy="1097280"/>
            </a:xfrm>
            <a:prstGeom prst="ellipse">
              <a:avLst/>
            </a:prstGeom>
            <a:solidFill>
              <a:srgbClr val="97AEA0"/>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ndParaRPr>
            </a:p>
          </p:txBody>
        </p:sp>
        <p:sp>
          <p:nvSpPr>
            <p:cNvPr id="23" name="Freeform 27">
              <a:extLst>
                <a:ext uri="{FF2B5EF4-FFF2-40B4-BE49-F238E27FC236}">
                  <a16:creationId xmlns:a16="http://schemas.microsoft.com/office/drawing/2014/main" id="{69CA15CA-D548-887E-1DCC-05580AAF5879}"/>
                </a:ext>
              </a:extLst>
            </p:cNvPr>
            <p:cNvSpPr>
              <a:spLocks noChangeAspect="1" noEditPoints="1"/>
            </p:cNvSpPr>
            <p:nvPr/>
          </p:nvSpPr>
          <p:spPr bwMode="auto">
            <a:xfrm>
              <a:off x="1453666" y="2522684"/>
              <a:ext cx="459276" cy="715351"/>
            </a:xfrm>
            <a:custGeom>
              <a:avLst/>
              <a:gdLst>
                <a:gd name="T0" fmla="*/ 322 w 445"/>
                <a:gd name="T1" fmla="*/ 140 h 693"/>
                <a:gd name="T2" fmla="*/ 434 w 445"/>
                <a:gd name="T3" fmla="*/ 71 h 693"/>
                <a:gd name="T4" fmla="*/ 443 w 445"/>
                <a:gd name="T5" fmla="*/ 67 h 693"/>
                <a:gd name="T6" fmla="*/ 318 w 445"/>
                <a:gd name="T7" fmla="*/ 1 h 693"/>
                <a:gd name="T8" fmla="*/ 318 w 445"/>
                <a:gd name="T9" fmla="*/ 1 h 693"/>
                <a:gd name="T10" fmla="*/ 317 w 445"/>
                <a:gd name="T11" fmla="*/ 0 h 693"/>
                <a:gd name="T12" fmla="*/ 317 w 445"/>
                <a:gd name="T13" fmla="*/ 0 h 693"/>
                <a:gd name="T14" fmla="*/ 315 w 445"/>
                <a:gd name="T15" fmla="*/ 0 h 693"/>
                <a:gd name="T16" fmla="*/ 315 w 445"/>
                <a:gd name="T17" fmla="*/ 0 h 693"/>
                <a:gd name="T18" fmla="*/ 129 w 445"/>
                <a:gd name="T19" fmla="*/ 0 h 693"/>
                <a:gd name="T20" fmla="*/ 129 w 445"/>
                <a:gd name="T21" fmla="*/ 0 h 693"/>
                <a:gd name="T22" fmla="*/ 128 w 445"/>
                <a:gd name="T23" fmla="*/ 0 h 693"/>
                <a:gd name="T24" fmla="*/ 127 w 445"/>
                <a:gd name="T25" fmla="*/ 0 h 693"/>
                <a:gd name="T26" fmla="*/ 127 w 445"/>
                <a:gd name="T27" fmla="*/ 1 h 693"/>
                <a:gd name="T28" fmla="*/ 5 w 445"/>
                <a:gd name="T29" fmla="*/ 58 h 693"/>
                <a:gd name="T30" fmla="*/ 8 w 445"/>
                <a:gd name="T31" fmla="*/ 71 h 693"/>
                <a:gd name="T32" fmla="*/ 123 w 445"/>
                <a:gd name="T33" fmla="*/ 18 h 693"/>
                <a:gd name="T34" fmla="*/ 5 w 445"/>
                <a:gd name="T35" fmla="*/ 195 h 693"/>
                <a:gd name="T36" fmla="*/ 8 w 445"/>
                <a:gd name="T37" fmla="*/ 208 h 693"/>
                <a:gd name="T38" fmla="*/ 123 w 445"/>
                <a:gd name="T39" fmla="*/ 155 h 693"/>
                <a:gd name="T40" fmla="*/ 21 w 445"/>
                <a:gd name="T41" fmla="*/ 684 h 693"/>
                <a:gd name="T42" fmla="*/ 28 w 445"/>
                <a:gd name="T43" fmla="*/ 693 h 693"/>
                <a:gd name="T44" fmla="*/ 222 w 445"/>
                <a:gd name="T45" fmla="*/ 424 h 693"/>
                <a:gd name="T46" fmla="*/ 417 w 445"/>
                <a:gd name="T47" fmla="*/ 693 h 693"/>
                <a:gd name="T48" fmla="*/ 423 w 445"/>
                <a:gd name="T49" fmla="*/ 684 h 693"/>
                <a:gd name="T50" fmla="*/ 322 w 445"/>
                <a:gd name="T51" fmla="*/ 155 h 693"/>
                <a:gd name="T52" fmla="*/ 437 w 445"/>
                <a:gd name="T53" fmla="*/ 208 h 693"/>
                <a:gd name="T54" fmla="*/ 440 w 445"/>
                <a:gd name="T55" fmla="*/ 195 h 693"/>
                <a:gd name="T56" fmla="*/ 214 w 445"/>
                <a:gd name="T57" fmla="*/ 144 h 693"/>
                <a:gd name="T58" fmla="*/ 137 w 445"/>
                <a:gd name="T59" fmla="*/ 30 h 693"/>
                <a:gd name="T60" fmla="*/ 302 w 445"/>
                <a:gd name="T61" fmla="*/ 14 h 693"/>
                <a:gd name="T62" fmla="*/ 143 w 445"/>
                <a:gd name="T63" fmla="*/ 14 h 693"/>
                <a:gd name="T64" fmla="*/ 302 w 445"/>
                <a:gd name="T65" fmla="*/ 274 h 693"/>
                <a:gd name="T66" fmla="*/ 222 w 445"/>
                <a:gd name="T67" fmla="*/ 156 h 693"/>
                <a:gd name="T68" fmla="*/ 222 w 445"/>
                <a:gd name="T69" fmla="*/ 400 h 693"/>
                <a:gd name="T70" fmla="*/ 302 w 445"/>
                <a:gd name="T71" fmla="*/ 288 h 693"/>
                <a:gd name="T72" fmla="*/ 308 w 445"/>
                <a:gd name="T73" fmla="*/ 30 h 693"/>
                <a:gd name="T74" fmla="*/ 231 w 445"/>
                <a:gd name="T75" fmla="*/ 144 h 693"/>
                <a:gd name="T76" fmla="*/ 133 w 445"/>
                <a:gd name="T77" fmla="*/ 297 h 693"/>
                <a:gd name="T78" fmla="*/ 44 w 445"/>
                <a:gd name="T79" fmla="*/ 651 h 693"/>
                <a:gd name="T80" fmla="*/ 312 w 445"/>
                <a:gd name="T81" fmla="*/ 297 h 693"/>
                <a:gd name="T82" fmla="*/ 231 w 445"/>
                <a:gd name="T83" fmla="*/ 41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5" h="693">
                  <a:moveTo>
                    <a:pt x="440" y="195"/>
                  </a:moveTo>
                  <a:cubicBezTo>
                    <a:pt x="322" y="140"/>
                    <a:pt x="322" y="140"/>
                    <a:pt x="322" y="140"/>
                  </a:cubicBezTo>
                  <a:cubicBezTo>
                    <a:pt x="322" y="18"/>
                    <a:pt x="322" y="18"/>
                    <a:pt x="322" y="18"/>
                  </a:cubicBezTo>
                  <a:cubicBezTo>
                    <a:pt x="434" y="71"/>
                    <a:pt x="434" y="71"/>
                    <a:pt x="434" y="71"/>
                  </a:cubicBezTo>
                  <a:cubicBezTo>
                    <a:pt x="435" y="71"/>
                    <a:pt x="436" y="71"/>
                    <a:pt x="437" y="71"/>
                  </a:cubicBezTo>
                  <a:cubicBezTo>
                    <a:pt x="439" y="71"/>
                    <a:pt x="442" y="70"/>
                    <a:pt x="443" y="67"/>
                  </a:cubicBezTo>
                  <a:cubicBezTo>
                    <a:pt x="445" y="64"/>
                    <a:pt x="443" y="60"/>
                    <a:pt x="440" y="58"/>
                  </a:cubicBezTo>
                  <a:cubicBezTo>
                    <a:pt x="318" y="1"/>
                    <a:pt x="318" y="1"/>
                    <a:pt x="318" y="1"/>
                  </a:cubicBezTo>
                  <a:cubicBezTo>
                    <a:pt x="318" y="1"/>
                    <a:pt x="318" y="1"/>
                    <a:pt x="318" y="1"/>
                  </a:cubicBezTo>
                  <a:cubicBezTo>
                    <a:pt x="318" y="1"/>
                    <a:pt x="318" y="1"/>
                    <a:pt x="318" y="1"/>
                  </a:cubicBezTo>
                  <a:cubicBezTo>
                    <a:pt x="318" y="0"/>
                    <a:pt x="318" y="0"/>
                    <a:pt x="317" y="0"/>
                  </a:cubicBezTo>
                  <a:cubicBezTo>
                    <a:pt x="317" y="0"/>
                    <a:pt x="317" y="0"/>
                    <a:pt x="317" y="0"/>
                  </a:cubicBezTo>
                  <a:cubicBezTo>
                    <a:pt x="317" y="0"/>
                    <a:pt x="317" y="0"/>
                    <a:pt x="317" y="0"/>
                  </a:cubicBezTo>
                  <a:cubicBezTo>
                    <a:pt x="317" y="0"/>
                    <a:pt x="317" y="0"/>
                    <a:pt x="317" y="0"/>
                  </a:cubicBezTo>
                  <a:cubicBezTo>
                    <a:pt x="316" y="0"/>
                    <a:pt x="316" y="0"/>
                    <a:pt x="316" y="0"/>
                  </a:cubicBezTo>
                  <a:cubicBezTo>
                    <a:pt x="316" y="0"/>
                    <a:pt x="316" y="0"/>
                    <a:pt x="315" y="0"/>
                  </a:cubicBezTo>
                  <a:cubicBezTo>
                    <a:pt x="315" y="0"/>
                    <a:pt x="315" y="0"/>
                    <a:pt x="315" y="0"/>
                  </a:cubicBezTo>
                  <a:cubicBezTo>
                    <a:pt x="315" y="0"/>
                    <a:pt x="315" y="0"/>
                    <a:pt x="315" y="0"/>
                  </a:cubicBezTo>
                  <a:cubicBezTo>
                    <a:pt x="130" y="0"/>
                    <a:pt x="130" y="0"/>
                    <a:pt x="130" y="0"/>
                  </a:cubicBezTo>
                  <a:cubicBezTo>
                    <a:pt x="130" y="0"/>
                    <a:pt x="129" y="0"/>
                    <a:pt x="129" y="0"/>
                  </a:cubicBezTo>
                  <a:cubicBezTo>
                    <a:pt x="129" y="0"/>
                    <a:pt x="129" y="0"/>
                    <a:pt x="129" y="0"/>
                  </a:cubicBezTo>
                  <a:cubicBezTo>
                    <a:pt x="129" y="0"/>
                    <a:pt x="129" y="0"/>
                    <a:pt x="129" y="0"/>
                  </a:cubicBezTo>
                  <a:cubicBezTo>
                    <a:pt x="128" y="0"/>
                    <a:pt x="128" y="0"/>
                    <a:pt x="128" y="0"/>
                  </a:cubicBezTo>
                  <a:cubicBezTo>
                    <a:pt x="128" y="0"/>
                    <a:pt x="128" y="0"/>
                    <a:pt x="128" y="0"/>
                  </a:cubicBezTo>
                  <a:cubicBezTo>
                    <a:pt x="128" y="0"/>
                    <a:pt x="128" y="0"/>
                    <a:pt x="127" y="0"/>
                  </a:cubicBezTo>
                  <a:cubicBezTo>
                    <a:pt x="127" y="0"/>
                    <a:pt x="127" y="0"/>
                    <a:pt x="127" y="0"/>
                  </a:cubicBezTo>
                  <a:cubicBezTo>
                    <a:pt x="127" y="0"/>
                    <a:pt x="127" y="0"/>
                    <a:pt x="127" y="1"/>
                  </a:cubicBezTo>
                  <a:cubicBezTo>
                    <a:pt x="127" y="1"/>
                    <a:pt x="127" y="1"/>
                    <a:pt x="127" y="1"/>
                  </a:cubicBezTo>
                  <a:cubicBezTo>
                    <a:pt x="127" y="1"/>
                    <a:pt x="127" y="1"/>
                    <a:pt x="127" y="1"/>
                  </a:cubicBezTo>
                  <a:cubicBezTo>
                    <a:pt x="5" y="58"/>
                    <a:pt x="5" y="58"/>
                    <a:pt x="5" y="58"/>
                  </a:cubicBezTo>
                  <a:cubicBezTo>
                    <a:pt x="1" y="60"/>
                    <a:pt x="0" y="64"/>
                    <a:pt x="2" y="67"/>
                  </a:cubicBezTo>
                  <a:cubicBezTo>
                    <a:pt x="3" y="70"/>
                    <a:pt x="5" y="71"/>
                    <a:pt x="8" y="71"/>
                  </a:cubicBezTo>
                  <a:cubicBezTo>
                    <a:pt x="9" y="71"/>
                    <a:pt x="10" y="71"/>
                    <a:pt x="11" y="71"/>
                  </a:cubicBezTo>
                  <a:cubicBezTo>
                    <a:pt x="123" y="18"/>
                    <a:pt x="123" y="18"/>
                    <a:pt x="123" y="18"/>
                  </a:cubicBezTo>
                  <a:cubicBezTo>
                    <a:pt x="123" y="140"/>
                    <a:pt x="123" y="140"/>
                    <a:pt x="123" y="140"/>
                  </a:cubicBezTo>
                  <a:cubicBezTo>
                    <a:pt x="5" y="195"/>
                    <a:pt x="5" y="195"/>
                    <a:pt x="5" y="195"/>
                  </a:cubicBezTo>
                  <a:cubicBezTo>
                    <a:pt x="1" y="197"/>
                    <a:pt x="0" y="201"/>
                    <a:pt x="2" y="204"/>
                  </a:cubicBezTo>
                  <a:cubicBezTo>
                    <a:pt x="3" y="207"/>
                    <a:pt x="5" y="208"/>
                    <a:pt x="8" y="208"/>
                  </a:cubicBezTo>
                  <a:cubicBezTo>
                    <a:pt x="9" y="208"/>
                    <a:pt x="10" y="208"/>
                    <a:pt x="11" y="208"/>
                  </a:cubicBezTo>
                  <a:cubicBezTo>
                    <a:pt x="123" y="155"/>
                    <a:pt x="123" y="155"/>
                    <a:pt x="123" y="155"/>
                  </a:cubicBezTo>
                  <a:cubicBezTo>
                    <a:pt x="123" y="280"/>
                    <a:pt x="123" y="280"/>
                    <a:pt x="123" y="280"/>
                  </a:cubicBezTo>
                  <a:cubicBezTo>
                    <a:pt x="21" y="684"/>
                    <a:pt x="21" y="684"/>
                    <a:pt x="21" y="684"/>
                  </a:cubicBezTo>
                  <a:cubicBezTo>
                    <a:pt x="21" y="687"/>
                    <a:pt x="22" y="691"/>
                    <a:pt x="25" y="692"/>
                  </a:cubicBezTo>
                  <a:cubicBezTo>
                    <a:pt x="26" y="693"/>
                    <a:pt x="27" y="693"/>
                    <a:pt x="28" y="693"/>
                  </a:cubicBezTo>
                  <a:cubicBezTo>
                    <a:pt x="30" y="693"/>
                    <a:pt x="33" y="692"/>
                    <a:pt x="34" y="690"/>
                  </a:cubicBezTo>
                  <a:cubicBezTo>
                    <a:pt x="222" y="424"/>
                    <a:pt x="222" y="424"/>
                    <a:pt x="222" y="424"/>
                  </a:cubicBezTo>
                  <a:cubicBezTo>
                    <a:pt x="411" y="690"/>
                    <a:pt x="411" y="690"/>
                    <a:pt x="411" y="690"/>
                  </a:cubicBezTo>
                  <a:cubicBezTo>
                    <a:pt x="412" y="692"/>
                    <a:pt x="414" y="693"/>
                    <a:pt x="417" y="693"/>
                  </a:cubicBezTo>
                  <a:cubicBezTo>
                    <a:pt x="418" y="693"/>
                    <a:pt x="419" y="693"/>
                    <a:pt x="420" y="692"/>
                  </a:cubicBezTo>
                  <a:cubicBezTo>
                    <a:pt x="423" y="691"/>
                    <a:pt x="424" y="687"/>
                    <a:pt x="423" y="684"/>
                  </a:cubicBezTo>
                  <a:cubicBezTo>
                    <a:pt x="322" y="280"/>
                    <a:pt x="322" y="280"/>
                    <a:pt x="322" y="280"/>
                  </a:cubicBezTo>
                  <a:cubicBezTo>
                    <a:pt x="322" y="155"/>
                    <a:pt x="322" y="155"/>
                    <a:pt x="322" y="155"/>
                  </a:cubicBezTo>
                  <a:cubicBezTo>
                    <a:pt x="434" y="208"/>
                    <a:pt x="434" y="208"/>
                    <a:pt x="434" y="208"/>
                  </a:cubicBezTo>
                  <a:cubicBezTo>
                    <a:pt x="435" y="208"/>
                    <a:pt x="436" y="208"/>
                    <a:pt x="437" y="208"/>
                  </a:cubicBezTo>
                  <a:cubicBezTo>
                    <a:pt x="439" y="208"/>
                    <a:pt x="442" y="207"/>
                    <a:pt x="443" y="204"/>
                  </a:cubicBezTo>
                  <a:cubicBezTo>
                    <a:pt x="445" y="201"/>
                    <a:pt x="443" y="197"/>
                    <a:pt x="440" y="195"/>
                  </a:cubicBezTo>
                  <a:close/>
                  <a:moveTo>
                    <a:pt x="137" y="30"/>
                  </a:moveTo>
                  <a:cubicBezTo>
                    <a:pt x="214" y="144"/>
                    <a:pt x="214" y="144"/>
                    <a:pt x="214" y="144"/>
                  </a:cubicBezTo>
                  <a:cubicBezTo>
                    <a:pt x="137" y="258"/>
                    <a:pt x="137" y="258"/>
                    <a:pt x="137" y="258"/>
                  </a:cubicBezTo>
                  <a:lnTo>
                    <a:pt x="137" y="30"/>
                  </a:lnTo>
                  <a:close/>
                  <a:moveTo>
                    <a:pt x="143" y="14"/>
                  </a:moveTo>
                  <a:cubicBezTo>
                    <a:pt x="302" y="14"/>
                    <a:pt x="302" y="14"/>
                    <a:pt x="302" y="14"/>
                  </a:cubicBezTo>
                  <a:cubicBezTo>
                    <a:pt x="222" y="131"/>
                    <a:pt x="222" y="131"/>
                    <a:pt x="222" y="131"/>
                  </a:cubicBezTo>
                  <a:lnTo>
                    <a:pt x="143" y="14"/>
                  </a:lnTo>
                  <a:close/>
                  <a:moveTo>
                    <a:pt x="222" y="156"/>
                  </a:moveTo>
                  <a:cubicBezTo>
                    <a:pt x="302" y="274"/>
                    <a:pt x="302" y="274"/>
                    <a:pt x="302" y="274"/>
                  </a:cubicBezTo>
                  <a:cubicBezTo>
                    <a:pt x="143" y="274"/>
                    <a:pt x="143" y="274"/>
                    <a:pt x="143" y="274"/>
                  </a:cubicBezTo>
                  <a:lnTo>
                    <a:pt x="222" y="156"/>
                  </a:lnTo>
                  <a:close/>
                  <a:moveTo>
                    <a:pt x="302" y="288"/>
                  </a:moveTo>
                  <a:cubicBezTo>
                    <a:pt x="222" y="400"/>
                    <a:pt x="222" y="400"/>
                    <a:pt x="222" y="400"/>
                  </a:cubicBezTo>
                  <a:cubicBezTo>
                    <a:pt x="143" y="288"/>
                    <a:pt x="143" y="288"/>
                    <a:pt x="143" y="288"/>
                  </a:cubicBezTo>
                  <a:lnTo>
                    <a:pt x="302" y="288"/>
                  </a:lnTo>
                  <a:close/>
                  <a:moveTo>
                    <a:pt x="231" y="144"/>
                  </a:moveTo>
                  <a:cubicBezTo>
                    <a:pt x="308" y="30"/>
                    <a:pt x="308" y="30"/>
                    <a:pt x="308" y="30"/>
                  </a:cubicBezTo>
                  <a:cubicBezTo>
                    <a:pt x="308" y="258"/>
                    <a:pt x="308" y="258"/>
                    <a:pt x="308" y="258"/>
                  </a:cubicBezTo>
                  <a:lnTo>
                    <a:pt x="231" y="144"/>
                  </a:lnTo>
                  <a:close/>
                  <a:moveTo>
                    <a:pt x="44" y="651"/>
                  </a:moveTo>
                  <a:cubicBezTo>
                    <a:pt x="133" y="297"/>
                    <a:pt x="133" y="297"/>
                    <a:pt x="133" y="297"/>
                  </a:cubicBezTo>
                  <a:cubicBezTo>
                    <a:pt x="214" y="412"/>
                    <a:pt x="214" y="412"/>
                    <a:pt x="214" y="412"/>
                  </a:cubicBezTo>
                  <a:lnTo>
                    <a:pt x="44" y="651"/>
                  </a:lnTo>
                  <a:close/>
                  <a:moveTo>
                    <a:pt x="231" y="412"/>
                  </a:moveTo>
                  <a:cubicBezTo>
                    <a:pt x="312" y="297"/>
                    <a:pt x="312" y="297"/>
                    <a:pt x="312" y="297"/>
                  </a:cubicBezTo>
                  <a:cubicBezTo>
                    <a:pt x="401" y="651"/>
                    <a:pt x="401" y="651"/>
                    <a:pt x="401" y="651"/>
                  </a:cubicBezTo>
                  <a:lnTo>
                    <a:pt x="231" y="412"/>
                  </a:lnTo>
                  <a:close/>
                </a:path>
              </a:pathLst>
            </a:custGeom>
            <a:solidFill>
              <a:schemeClr val="tx1">
                <a:lumMod val="50000"/>
              </a:schemeClr>
            </a:solidFill>
            <a:ln w="19050">
              <a:solidFill>
                <a:schemeClr val="tx1">
                  <a:lumMod val="50000"/>
                </a:schemeClr>
              </a:solidFill>
            </a:ln>
          </p:spPr>
          <p:txBody>
            <a:bodyPr vert="horz" wrap="square" lIns="91440" tIns="45720" rIns="91440" bIns="45720" numCol="1" anchor="t" anchorCtr="0" compatLnSpc="1">
              <a:prstTxWarp prst="textNoShape">
                <a:avLst/>
              </a:prstTxWarp>
            </a:bodyPr>
            <a:lstStyle/>
            <a:p>
              <a:pPr defTabSz="1219170"/>
              <a:endParaRPr lang="en-US" sz="2400">
                <a:solidFill>
                  <a:srgbClr val="FFFFFF"/>
                </a:solidFill>
                <a:latin typeface="Open Sans Light"/>
              </a:endParaRPr>
            </a:p>
          </p:txBody>
        </p:sp>
      </p:grpSp>
      <p:grpSp>
        <p:nvGrpSpPr>
          <p:cNvPr id="51" name="Group 50">
            <a:extLst>
              <a:ext uri="{FF2B5EF4-FFF2-40B4-BE49-F238E27FC236}">
                <a16:creationId xmlns:a16="http://schemas.microsoft.com/office/drawing/2014/main" id="{370F5116-0ADC-5586-0638-DE9B62712064}"/>
              </a:ext>
            </a:extLst>
          </p:cNvPr>
          <p:cNvGrpSpPr>
            <a:grpSpLocks noChangeAspect="1"/>
          </p:cNvGrpSpPr>
          <p:nvPr/>
        </p:nvGrpSpPr>
        <p:grpSpPr>
          <a:xfrm>
            <a:off x="4325532" y="5070289"/>
            <a:ext cx="548640" cy="548640"/>
            <a:chOff x="2464179" y="3830434"/>
            <a:chExt cx="1097280" cy="1097280"/>
          </a:xfrm>
        </p:grpSpPr>
        <p:sp>
          <p:nvSpPr>
            <p:cNvPr id="28" name="Oval 21">
              <a:extLst>
                <a:ext uri="{FF2B5EF4-FFF2-40B4-BE49-F238E27FC236}">
                  <a16:creationId xmlns:a16="http://schemas.microsoft.com/office/drawing/2014/main" id="{5AF72812-9F63-B7E7-EDE2-0C74982C55D4}"/>
                </a:ext>
              </a:extLst>
            </p:cNvPr>
            <p:cNvSpPr>
              <a:spLocks noChangeAspect="1" noChangeArrowheads="1"/>
            </p:cNvSpPr>
            <p:nvPr/>
          </p:nvSpPr>
          <p:spPr bwMode="auto">
            <a:xfrm>
              <a:off x="2464179" y="3830434"/>
              <a:ext cx="1097280" cy="1097280"/>
            </a:xfrm>
            <a:prstGeom prst="ellipse">
              <a:avLst/>
            </a:prstGeom>
            <a:solidFill>
              <a:srgbClr val="97AEA0"/>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ndParaRPr>
            </a:p>
          </p:txBody>
        </p:sp>
        <p:sp>
          <p:nvSpPr>
            <p:cNvPr id="29" name="Freeform 29">
              <a:extLst>
                <a:ext uri="{FF2B5EF4-FFF2-40B4-BE49-F238E27FC236}">
                  <a16:creationId xmlns:a16="http://schemas.microsoft.com/office/drawing/2014/main" id="{331A3A7D-348E-A53D-829D-BAF1FEC6EC37}"/>
                </a:ext>
              </a:extLst>
            </p:cNvPr>
            <p:cNvSpPr>
              <a:spLocks noChangeAspect="1" noEditPoints="1"/>
            </p:cNvSpPr>
            <p:nvPr/>
          </p:nvSpPr>
          <p:spPr bwMode="auto">
            <a:xfrm>
              <a:off x="2628618" y="3988187"/>
              <a:ext cx="750909" cy="781337"/>
            </a:xfrm>
            <a:custGeom>
              <a:avLst/>
              <a:gdLst>
                <a:gd name="T0" fmla="*/ 433 w 727"/>
                <a:gd name="T1" fmla="*/ 370 h 757"/>
                <a:gd name="T2" fmla="*/ 436 w 727"/>
                <a:gd name="T3" fmla="*/ 199 h 757"/>
                <a:gd name="T4" fmla="*/ 284 w 727"/>
                <a:gd name="T5" fmla="*/ 199 h 757"/>
                <a:gd name="T6" fmla="*/ 287 w 727"/>
                <a:gd name="T7" fmla="*/ 370 h 757"/>
                <a:gd name="T8" fmla="*/ 21 w 727"/>
                <a:gd name="T9" fmla="*/ 587 h 757"/>
                <a:gd name="T10" fmla="*/ 232 w 727"/>
                <a:gd name="T11" fmla="*/ 553 h 757"/>
                <a:gd name="T12" fmla="*/ 360 w 727"/>
                <a:gd name="T13" fmla="*/ 468 h 757"/>
                <a:gd name="T14" fmla="*/ 489 w 727"/>
                <a:gd name="T15" fmla="*/ 553 h 757"/>
                <a:gd name="T16" fmla="*/ 699 w 727"/>
                <a:gd name="T17" fmla="*/ 587 h 757"/>
                <a:gd name="T18" fmla="*/ 360 w 727"/>
                <a:gd name="T19" fmla="*/ 14 h 757"/>
                <a:gd name="T20" fmla="*/ 404 w 727"/>
                <a:gd name="T21" fmla="*/ 329 h 757"/>
                <a:gd name="T22" fmla="*/ 317 w 727"/>
                <a:gd name="T23" fmla="*/ 329 h 757"/>
                <a:gd name="T24" fmla="*/ 360 w 727"/>
                <a:gd name="T25" fmla="*/ 14 h 757"/>
                <a:gd name="T26" fmla="*/ 33 w 727"/>
                <a:gd name="T27" fmla="*/ 580 h 757"/>
                <a:gd name="T28" fmla="*/ 284 w 727"/>
                <a:gd name="T29" fmla="*/ 385 h 757"/>
                <a:gd name="T30" fmla="*/ 328 w 727"/>
                <a:gd name="T31" fmla="*/ 460 h 757"/>
                <a:gd name="T32" fmla="*/ 298 w 727"/>
                <a:gd name="T33" fmla="*/ 391 h 757"/>
                <a:gd name="T34" fmla="*/ 422 w 727"/>
                <a:gd name="T35" fmla="*/ 391 h 757"/>
                <a:gd name="T36" fmla="*/ 379 w 727"/>
                <a:gd name="T37" fmla="*/ 451 h 757"/>
                <a:gd name="T38" fmla="*/ 298 w 727"/>
                <a:gd name="T39" fmla="*/ 391 h 757"/>
                <a:gd name="T40" fmla="*/ 496 w 727"/>
                <a:gd name="T41" fmla="*/ 541 h 757"/>
                <a:gd name="T42" fmla="*/ 436 w 727"/>
                <a:gd name="T43" fmla="*/ 391 h 757"/>
                <a:gd name="T44" fmla="*/ 558 w 727"/>
                <a:gd name="T45" fmla="*/ 434 h 757"/>
                <a:gd name="T46" fmla="*/ 201 w 727"/>
                <a:gd name="T47" fmla="*/ 607 h 757"/>
                <a:gd name="T48" fmla="*/ 209 w 727"/>
                <a:gd name="T49" fmla="*/ 595 h 757"/>
                <a:gd name="T50" fmla="*/ 301 w 727"/>
                <a:gd name="T51" fmla="*/ 645 h 757"/>
                <a:gd name="T52" fmla="*/ 293 w 727"/>
                <a:gd name="T53" fmla="*/ 650 h 757"/>
                <a:gd name="T54" fmla="*/ 605 w 727"/>
                <a:gd name="T55" fmla="*/ 324 h 757"/>
                <a:gd name="T56" fmla="*/ 618 w 727"/>
                <a:gd name="T57" fmla="*/ 320 h 757"/>
                <a:gd name="T58" fmla="*/ 626 w 727"/>
                <a:gd name="T59" fmla="*/ 422 h 757"/>
                <a:gd name="T60" fmla="*/ 618 w 727"/>
                <a:gd name="T61" fmla="*/ 428 h 757"/>
                <a:gd name="T62" fmla="*/ 614 w 727"/>
                <a:gd name="T63" fmla="*/ 391 h 757"/>
                <a:gd name="T64" fmla="*/ 263 w 727"/>
                <a:gd name="T65" fmla="*/ 150 h 757"/>
                <a:gd name="T66" fmla="*/ 180 w 727"/>
                <a:gd name="T67" fmla="*/ 213 h 757"/>
                <a:gd name="T68" fmla="*/ 170 w 727"/>
                <a:gd name="T69" fmla="*/ 214 h 757"/>
                <a:gd name="T70" fmla="*/ 253 w 727"/>
                <a:gd name="T71" fmla="*/ 146 h 757"/>
                <a:gd name="T72" fmla="*/ 62 w 727"/>
                <a:gd name="T73" fmla="*/ 178 h 757"/>
                <a:gd name="T74" fmla="*/ 287 w 727"/>
                <a:gd name="T75" fmla="*/ 39 h 757"/>
                <a:gd name="T76" fmla="*/ 73 w 727"/>
                <a:gd name="T77" fmla="*/ 186 h 757"/>
                <a:gd name="T78" fmla="*/ 63 w 727"/>
                <a:gd name="T79" fmla="*/ 188 h 757"/>
                <a:gd name="T80" fmla="*/ 332 w 727"/>
                <a:gd name="T81" fmla="*/ 750 h 757"/>
                <a:gd name="T82" fmla="*/ 325 w 727"/>
                <a:gd name="T83" fmla="*/ 757 h 757"/>
                <a:gd name="T84" fmla="*/ 91 w 727"/>
                <a:gd name="T85" fmla="*/ 631 h 757"/>
                <a:gd name="T86" fmla="*/ 326 w 727"/>
                <a:gd name="T87" fmla="*/ 743 h 757"/>
                <a:gd name="T88" fmla="*/ 727 w 727"/>
                <a:gd name="T89" fmla="*/ 391 h 757"/>
                <a:gd name="T90" fmla="*/ 704 w 727"/>
                <a:gd name="T91" fmla="*/ 505 h 757"/>
                <a:gd name="T92" fmla="*/ 697 w 727"/>
                <a:gd name="T93" fmla="*/ 496 h 757"/>
                <a:gd name="T94" fmla="*/ 682 w 727"/>
                <a:gd name="T95" fmla="*/ 245 h 757"/>
                <a:gd name="T96" fmla="*/ 694 w 727"/>
                <a:gd name="T97" fmla="*/ 23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7" h="757">
                  <a:moveTo>
                    <a:pt x="565" y="422"/>
                  </a:moveTo>
                  <a:cubicBezTo>
                    <a:pt x="519" y="395"/>
                    <a:pt x="472" y="377"/>
                    <a:pt x="433" y="370"/>
                  </a:cubicBezTo>
                  <a:cubicBezTo>
                    <a:pt x="430" y="358"/>
                    <a:pt x="424" y="348"/>
                    <a:pt x="415" y="339"/>
                  </a:cubicBezTo>
                  <a:cubicBezTo>
                    <a:pt x="429" y="302"/>
                    <a:pt x="436" y="253"/>
                    <a:pt x="436" y="199"/>
                  </a:cubicBezTo>
                  <a:cubicBezTo>
                    <a:pt x="436" y="88"/>
                    <a:pt x="403" y="0"/>
                    <a:pt x="360" y="0"/>
                  </a:cubicBezTo>
                  <a:cubicBezTo>
                    <a:pt x="318" y="0"/>
                    <a:pt x="284" y="88"/>
                    <a:pt x="284" y="199"/>
                  </a:cubicBezTo>
                  <a:cubicBezTo>
                    <a:pt x="284" y="253"/>
                    <a:pt x="292" y="302"/>
                    <a:pt x="305" y="339"/>
                  </a:cubicBezTo>
                  <a:cubicBezTo>
                    <a:pt x="297" y="348"/>
                    <a:pt x="291" y="358"/>
                    <a:pt x="287" y="370"/>
                  </a:cubicBezTo>
                  <a:cubicBezTo>
                    <a:pt x="248" y="377"/>
                    <a:pt x="202" y="395"/>
                    <a:pt x="156" y="422"/>
                  </a:cubicBezTo>
                  <a:cubicBezTo>
                    <a:pt x="59" y="478"/>
                    <a:pt x="0" y="550"/>
                    <a:pt x="21" y="587"/>
                  </a:cubicBezTo>
                  <a:cubicBezTo>
                    <a:pt x="29" y="601"/>
                    <a:pt x="47" y="608"/>
                    <a:pt x="71" y="608"/>
                  </a:cubicBezTo>
                  <a:cubicBezTo>
                    <a:pt x="112" y="608"/>
                    <a:pt x="171" y="589"/>
                    <a:pt x="232" y="553"/>
                  </a:cubicBezTo>
                  <a:cubicBezTo>
                    <a:pt x="278" y="527"/>
                    <a:pt x="317" y="496"/>
                    <a:pt x="342" y="465"/>
                  </a:cubicBezTo>
                  <a:cubicBezTo>
                    <a:pt x="348" y="467"/>
                    <a:pt x="354" y="468"/>
                    <a:pt x="360" y="468"/>
                  </a:cubicBezTo>
                  <a:cubicBezTo>
                    <a:pt x="366" y="468"/>
                    <a:pt x="372" y="467"/>
                    <a:pt x="378" y="465"/>
                  </a:cubicBezTo>
                  <a:cubicBezTo>
                    <a:pt x="404" y="496"/>
                    <a:pt x="443" y="527"/>
                    <a:pt x="489" y="553"/>
                  </a:cubicBezTo>
                  <a:cubicBezTo>
                    <a:pt x="549" y="589"/>
                    <a:pt x="609" y="608"/>
                    <a:pt x="650" y="608"/>
                  </a:cubicBezTo>
                  <a:cubicBezTo>
                    <a:pt x="674" y="608"/>
                    <a:pt x="691" y="601"/>
                    <a:pt x="699" y="587"/>
                  </a:cubicBezTo>
                  <a:cubicBezTo>
                    <a:pt x="721" y="550"/>
                    <a:pt x="661" y="478"/>
                    <a:pt x="565" y="422"/>
                  </a:cubicBezTo>
                  <a:close/>
                  <a:moveTo>
                    <a:pt x="360" y="14"/>
                  </a:moveTo>
                  <a:cubicBezTo>
                    <a:pt x="397" y="14"/>
                    <a:pt x="422" y="112"/>
                    <a:pt x="422" y="199"/>
                  </a:cubicBezTo>
                  <a:cubicBezTo>
                    <a:pt x="422" y="248"/>
                    <a:pt x="416" y="294"/>
                    <a:pt x="404" y="329"/>
                  </a:cubicBezTo>
                  <a:cubicBezTo>
                    <a:pt x="392" y="321"/>
                    <a:pt x="376" y="315"/>
                    <a:pt x="360" y="315"/>
                  </a:cubicBezTo>
                  <a:cubicBezTo>
                    <a:pt x="344" y="315"/>
                    <a:pt x="329" y="321"/>
                    <a:pt x="317" y="329"/>
                  </a:cubicBezTo>
                  <a:cubicBezTo>
                    <a:pt x="305" y="294"/>
                    <a:pt x="298" y="248"/>
                    <a:pt x="298" y="199"/>
                  </a:cubicBezTo>
                  <a:cubicBezTo>
                    <a:pt x="298" y="112"/>
                    <a:pt x="324" y="14"/>
                    <a:pt x="360" y="14"/>
                  </a:cubicBezTo>
                  <a:close/>
                  <a:moveTo>
                    <a:pt x="225" y="541"/>
                  </a:moveTo>
                  <a:cubicBezTo>
                    <a:pt x="149" y="585"/>
                    <a:pt x="52" y="612"/>
                    <a:pt x="33" y="580"/>
                  </a:cubicBezTo>
                  <a:cubicBezTo>
                    <a:pt x="15" y="549"/>
                    <a:pt x="87" y="478"/>
                    <a:pt x="163" y="434"/>
                  </a:cubicBezTo>
                  <a:cubicBezTo>
                    <a:pt x="205" y="410"/>
                    <a:pt x="248" y="392"/>
                    <a:pt x="284" y="385"/>
                  </a:cubicBezTo>
                  <a:cubicBezTo>
                    <a:pt x="284" y="387"/>
                    <a:pt x="284" y="389"/>
                    <a:pt x="284" y="391"/>
                  </a:cubicBezTo>
                  <a:cubicBezTo>
                    <a:pt x="284" y="422"/>
                    <a:pt x="302" y="448"/>
                    <a:pt x="328" y="460"/>
                  </a:cubicBezTo>
                  <a:cubicBezTo>
                    <a:pt x="304" y="488"/>
                    <a:pt x="267" y="517"/>
                    <a:pt x="225" y="541"/>
                  </a:cubicBezTo>
                  <a:close/>
                  <a:moveTo>
                    <a:pt x="298" y="391"/>
                  </a:moveTo>
                  <a:cubicBezTo>
                    <a:pt x="298" y="357"/>
                    <a:pt x="326" y="329"/>
                    <a:pt x="360" y="329"/>
                  </a:cubicBezTo>
                  <a:cubicBezTo>
                    <a:pt x="394" y="329"/>
                    <a:pt x="422" y="357"/>
                    <a:pt x="422" y="391"/>
                  </a:cubicBezTo>
                  <a:cubicBezTo>
                    <a:pt x="422" y="419"/>
                    <a:pt x="404" y="443"/>
                    <a:pt x="379" y="451"/>
                  </a:cubicBezTo>
                  <a:cubicBezTo>
                    <a:pt x="379" y="451"/>
                    <a:pt x="379" y="451"/>
                    <a:pt x="379" y="451"/>
                  </a:cubicBezTo>
                  <a:cubicBezTo>
                    <a:pt x="373" y="453"/>
                    <a:pt x="367" y="454"/>
                    <a:pt x="360" y="454"/>
                  </a:cubicBezTo>
                  <a:cubicBezTo>
                    <a:pt x="326" y="454"/>
                    <a:pt x="298" y="426"/>
                    <a:pt x="298" y="391"/>
                  </a:cubicBezTo>
                  <a:close/>
                  <a:moveTo>
                    <a:pt x="687" y="580"/>
                  </a:moveTo>
                  <a:cubicBezTo>
                    <a:pt x="669" y="612"/>
                    <a:pt x="571" y="585"/>
                    <a:pt x="496" y="541"/>
                  </a:cubicBezTo>
                  <a:cubicBezTo>
                    <a:pt x="454" y="517"/>
                    <a:pt x="417" y="488"/>
                    <a:pt x="392" y="460"/>
                  </a:cubicBezTo>
                  <a:cubicBezTo>
                    <a:pt x="418" y="448"/>
                    <a:pt x="436" y="422"/>
                    <a:pt x="436" y="391"/>
                  </a:cubicBezTo>
                  <a:cubicBezTo>
                    <a:pt x="436" y="389"/>
                    <a:pt x="436" y="387"/>
                    <a:pt x="436" y="385"/>
                  </a:cubicBezTo>
                  <a:cubicBezTo>
                    <a:pt x="472" y="392"/>
                    <a:pt x="516" y="410"/>
                    <a:pt x="558" y="434"/>
                  </a:cubicBezTo>
                  <a:cubicBezTo>
                    <a:pt x="634" y="478"/>
                    <a:pt x="705" y="549"/>
                    <a:pt x="687" y="580"/>
                  </a:cubicBezTo>
                  <a:close/>
                  <a:moveTo>
                    <a:pt x="201" y="607"/>
                  </a:moveTo>
                  <a:cubicBezTo>
                    <a:pt x="198" y="604"/>
                    <a:pt x="197" y="600"/>
                    <a:pt x="200" y="597"/>
                  </a:cubicBezTo>
                  <a:cubicBezTo>
                    <a:pt x="202" y="594"/>
                    <a:pt x="206" y="593"/>
                    <a:pt x="209" y="595"/>
                  </a:cubicBezTo>
                  <a:cubicBezTo>
                    <a:pt x="236" y="615"/>
                    <a:pt x="265" y="629"/>
                    <a:pt x="296" y="637"/>
                  </a:cubicBezTo>
                  <a:cubicBezTo>
                    <a:pt x="300" y="638"/>
                    <a:pt x="302" y="642"/>
                    <a:pt x="301" y="645"/>
                  </a:cubicBezTo>
                  <a:cubicBezTo>
                    <a:pt x="301" y="649"/>
                    <a:pt x="298" y="651"/>
                    <a:pt x="295" y="651"/>
                  </a:cubicBezTo>
                  <a:cubicBezTo>
                    <a:pt x="294" y="651"/>
                    <a:pt x="293" y="651"/>
                    <a:pt x="293" y="650"/>
                  </a:cubicBezTo>
                  <a:cubicBezTo>
                    <a:pt x="260" y="642"/>
                    <a:pt x="229" y="627"/>
                    <a:pt x="201" y="607"/>
                  </a:cubicBezTo>
                  <a:close/>
                  <a:moveTo>
                    <a:pt x="605" y="324"/>
                  </a:moveTo>
                  <a:cubicBezTo>
                    <a:pt x="604" y="320"/>
                    <a:pt x="606" y="316"/>
                    <a:pt x="610" y="315"/>
                  </a:cubicBezTo>
                  <a:cubicBezTo>
                    <a:pt x="613" y="314"/>
                    <a:pt x="617" y="317"/>
                    <a:pt x="618" y="320"/>
                  </a:cubicBezTo>
                  <a:cubicBezTo>
                    <a:pt x="625" y="343"/>
                    <a:pt x="628" y="367"/>
                    <a:pt x="628" y="391"/>
                  </a:cubicBezTo>
                  <a:cubicBezTo>
                    <a:pt x="628" y="402"/>
                    <a:pt x="627" y="412"/>
                    <a:pt x="626" y="422"/>
                  </a:cubicBezTo>
                  <a:cubicBezTo>
                    <a:pt x="626" y="425"/>
                    <a:pt x="623" y="428"/>
                    <a:pt x="619" y="428"/>
                  </a:cubicBezTo>
                  <a:cubicBezTo>
                    <a:pt x="619" y="428"/>
                    <a:pt x="619" y="428"/>
                    <a:pt x="618" y="428"/>
                  </a:cubicBezTo>
                  <a:cubicBezTo>
                    <a:pt x="615" y="427"/>
                    <a:pt x="612" y="424"/>
                    <a:pt x="612" y="420"/>
                  </a:cubicBezTo>
                  <a:cubicBezTo>
                    <a:pt x="613" y="411"/>
                    <a:pt x="614" y="401"/>
                    <a:pt x="614" y="391"/>
                  </a:cubicBezTo>
                  <a:cubicBezTo>
                    <a:pt x="614" y="369"/>
                    <a:pt x="611" y="346"/>
                    <a:pt x="605" y="324"/>
                  </a:cubicBezTo>
                  <a:close/>
                  <a:moveTo>
                    <a:pt x="263" y="150"/>
                  </a:moveTo>
                  <a:cubicBezTo>
                    <a:pt x="264" y="153"/>
                    <a:pt x="263" y="157"/>
                    <a:pt x="259" y="159"/>
                  </a:cubicBezTo>
                  <a:cubicBezTo>
                    <a:pt x="229" y="172"/>
                    <a:pt x="203" y="190"/>
                    <a:pt x="180" y="213"/>
                  </a:cubicBezTo>
                  <a:cubicBezTo>
                    <a:pt x="178" y="215"/>
                    <a:pt x="176" y="216"/>
                    <a:pt x="175" y="216"/>
                  </a:cubicBezTo>
                  <a:cubicBezTo>
                    <a:pt x="173" y="216"/>
                    <a:pt x="171" y="215"/>
                    <a:pt x="170" y="214"/>
                  </a:cubicBezTo>
                  <a:cubicBezTo>
                    <a:pt x="167" y="211"/>
                    <a:pt x="167" y="206"/>
                    <a:pt x="170" y="204"/>
                  </a:cubicBezTo>
                  <a:cubicBezTo>
                    <a:pt x="194" y="179"/>
                    <a:pt x="222" y="160"/>
                    <a:pt x="253" y="146"/>
                  </a:cubicBezTo>
                  <a:cubicBezTo>
                    <a:pt x="257" y="145"/>
                    <a:pt x="261" y="146"/>
                    <a:pt x="263" y="150"/>
                  </a:cubicBezTo>
                  <a:close/>
                  <a:moveTo>
                    <a:pt x="62" y="178"/>
                  </a:moveTo>
                  <a:cubicBezTo>
                    <a:pt x="114" y="105"/>
                    <a:pt x="191" y="53"/>
                    <a:pt x="279" y="33"/>
                  </a:cubicBezTo>
                  <a:cubicBezTo>
                    <a:pt x="283" y="33"/>
                    <a:pt x="286" y="35"/>
                    <a:pt x="287" y="39"/>
                  </a:cubicBezTo>
                  <a:cubicBezTo>
                    <a:pt x="288" y="43"/>
                    <a:pt x="286" y="46"/>
                    <a:pt x="282" y="47"/>
                  </a:cubicBezTo>
                  <a:cubicBezTo>
                    <a:pt x="198" y="66"/>
                    <a:pt x="124" y="116"/>
                    <a:pt x="73" y="186"/>
                  </a:cubicBezTo>
                  <a:cubicBezTo>
                    <a:pt x="72" y="188"/>
                    <a:pt x="69" y="189"/>
                    <a:pt x="67" y="189"/>
                  </a:cubicBezTo>
                  <a:cubicBezTo>
                    <a:pt x="66" y="189"/>
                    <a:pt x="64" y="189"/>
                    <a:pt x="63" y="188"/>
                  </a:cubicBezTo>
                  <a:cubicBezTo>
                    <a:pt x="60" y="186"/>
                    <a:pt x="59" y="181"/>
                    <a:pt x="62" y="178"/>
                  </a:cubicBezTo>
                  <a:close/>
                  <a:moveTo>
                    <a:pt x="332" y="750"/>
                  </a:moveTo>
                  <a:cubicBezTo>
                    <a:pt x="332" y="754"/>
                    <a:pt x="329" y="757"/>
                    <a:pt x="325" y="757"/>
                  </a:cubicBezTo>
                  <a:cubicBezTo>
                    <a:pt x="325" y="757"/>
                    <a:pt x="325" y="757"/>
                    <a:pt x="325" y="757"/>
                  </a:cubicBezTo>
                  <a:cubicBezTo>
                    <a:pt x="235" y="748"/>
                    <a:pt x="152" y="707"/>
                    <a:pt x="91" y="641"/>
                  </a:cubicBezTo>
                  <a:cubicBezTo>
                    <a:pt x="88" y="638"/>
                    <a:pt x="88" y="633"/>
                    <a:pt x="91" y="631"/>
                  </a:cubicBezTo>
                  <a:cubicBezTo>
                    <a:pt x="94" y="628"/>
                    <a:pt x="98" y="628"/>
                    <a:pt x="101" y="631"/>
                  </a:cubicBezTo>
                  <a:cubicBezTo>
                    <a:pt x="160" y="695"/>
                    <a:pt x="240" y="735"/>
                    <a:pt x="326" y="743"/>
                  </a:cubicBezTo>
                  <a:cubicBezTo>
                    <a:pt x="330" y="743"/>
                    <a:pt x="333" y="747"/>
                    <a:pt x="332" y="750"/>
                  </a:cubicBezTo>
                  <a:close/>
                  <a:moveTo>
                    <a:pt x="727" y="391"/>
                  </a:moveTo>
                  <a:cubicBezTo>
                    <a:pt x="727" y="429"/>
                    <a:pt x="722" y="465"/>
                    <a:pt x="711" y="500"/>
                  </a:cubicBezTo>
                  <a:cubicBezTo>
                    <a:pt x="710" y="503"/>
                    <a:pt x="707" y="505"/>
                    <a:pt x="704" y="505"/>
                  </a:cubicBezTo>
                  <a:cubicBezTo>
                    <a:pt x="703" y="505"/>
                    <a:pt x="703" y="505"/>
                    <a:pt x="702" y="505"/>
                  </a:cubicBezTo>
                  <a:cubicBezTo>
                    <a:pt x="698" y="504"/>
                    <a:pt x="696" y="500"/>
                    <a:pt x="697" y="496"/>
                  </a:cubicBezTo>
                  <a:cubicBezTo>
                    <a:pt x="708" y="462"/>
                    <a:pt x="713" y="427"/>
                    <a:pt x="713" y="391"/>
                  </a:cubicBezTo>
                  <a:cubicBezTo>
                    <a:pt x="713" y="340"/>
                    <a:pt x="703" y="291"/>
                    <a:pt x="682" y="245"/>
                  </a:cubicBezTo>
                  <a:cubicBezTo>
                    <a:pt x="680" y="242"/>
                    <a:pt x="682" y="238"/>
                    <a:pt x="685" y="236"/>
                  </a:cubicBezTo>
                  <a:cubicBezTo>
                    <a:pt x="689" y="234"/>
                    <a:pt x="693" y="236"/>
                    <a:pt x="694" y="239"/>
                  </a:cubicBezTo>
                  <a:cubicBezTo>
                    <a:pt x="716" y="287"/>
                    <a:pt x="727" y="338"/>
                    <a:pt x="727" y="391"/>
                  </a:cubicBezTo>
                  <a:close/>
                </a:path>
              </a:pathLst>
            </a:custGeom>
            <a:solidFill>
              <a:schemeClr val="tx1">
                <a:lumMod val="50000"/>
              </a:schemeClr>
            </a:solidFill>
            <a:ln w="12700">
              <a:solidFill>
                <a:schemeClr val="tx1">
                  <a:lumMod val="50000"/>
                </a:schemeClr>
              </a:solidFill>
            </a:ln>
          </p:spPr>
          <p:txBody>
            <a:bodyPr vert="horz" wrap="square" lIns="91440" tIns="45720" rIns="91440" bIns="45720" numCol="1" anchor="t" anchorCtr="0" compatLnSpc="1">
              <a:prstTxWarp prst="textNoShape">
                <a:avLst/>
              </a:prstTxWarp>
            </a:bodyPr>
            <a:lstStyle/>
            <a:p>
              <a:pPr defTabSz="1219170"/>
              <a:endParaRPr lang="en-US" sz="2400">
                <a:solidFill>
                  <a:srgbClr val="FFFFFF"/>
                </a:solidFill>
                <a:latin typeface="Open Sans Light"/>
              </a:endParaRPr>
            </a:p>
          </p:txBody>
        </p:sp>
      </p:grpSp>
      <p:grpSp>
        <p:nvGrpSpPr>
          <p:cNvPr id="52" name="Group 51">
            <a:extLst>
              <a:ext uri="{FF2B5EF4-FFF2-40B4-BE49-F238E27FC236}">
                <a16:creationId xmlns:a16="http://schemas.microsoft.com/office/drawing/2014/main" id="{2B402BCB-F18E-B31E-B939-F11D095F935A}"/>
              </a:ext>
            </a:extLst>
          </p:cNvPr>
          <p:cNvGrpSpPr>
            <a:grpSpLocks noChangeAspect="1"/>
          </p:cNvGrpSpPr>
          <p:nvPr/>
        </p:nvGrpSpPr>
        <p:grpSpPr>
          <a:xfrm>
            <a:off x="5002043" y="5070289"/>
            <a:ext cx="548640" cy="548640"/>
            <a:chOff x="740521" y="3830434"/>
            <a:chExt cx="1097280" cy="1097280"/>
          </a:xfrm>
        </p:grpSpPr>
        <p:sp>
          <p:nvSpPr>
            <p:cNvPr id="30" name="Oval 22">
              <a:extLst>
                <a:ext uri="{FF2B5EF4-FFF2-40B4-BE49-F238E27FC236}">
                  <a16:creationId xmlns:a16="http://schemas.microsoft.com/office/drawing/2014/main" id="{868AC20D-F096-1ECC-8099-142AA73CF46B}"/>
                </a:ext>
              </a:extLst>
            </p:cNvPr>
            <p:cNvSpPr>
              <a:spLocks noChangeAspect="1" noChangeArrowheads="1"/>
            </p:cNvSpPr>
            <p:nvPr/>
          </p:nvSpPr>
          <p:spPr bwMode="auto">
            <a:xfrm>
              <a:off x="740521" y="3830434"/>
              <a:ext cx="1097280" cy="1097280"/>
            </a:xfrm>
            <a:prstGeom prst="ellipse">
              <a:avLst/>
            </a:prstGeom>
            <a:solidFill>
              <a:srgbClr val="97AEA0"/>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ndParaRPr>
            </a:p>
          </p:txBody>
        </p:sp>
        <p:sp>
          <p:nvSpPr>
            <p:cNvPr id="31" name="Freeform 30">
              <a:extLst>
                <a:ext uri="{FF2B5EF4-FFF2-40B4-BE49-F238E27FC236}">
                  <a16:creationId xmlns:a16="http://schemas.microsoft.com/office/drawing/2014/main" id="{E9C04401-B5A0-8480-B04D-1162CD8FA012}"/>
                </a:ext>
              </a:extLst>
            </p:cNvPr>
            <p:cNvSpPr>
              <a:spLocks noChangeAspect="1" noEditPoints="1"/>
            </p:cNvSpPr>
            <p:nvPr/>
          </p:nvSpPr>
          <p:spPr bwMode="auto">
            <a:xfrm>
              <a:off x="939788" y="4156428"/>
              <a:ext cx="698746" cy="443981"/>
            </a:xfrm>
            <a:custGeom>
              <a:avLst/>
              <a:gdLst>
                <a:gd name="T0" fmla="*/ 569 w 677"/>
                <a:gd name="T1" fmla="*/ 5 h 430"/>
                <a:gd name="T2" fmla="*/ 115 w 677"/>
                <a:gd name="T3" fmla="*/ 0 h 430"/>
                <a:gd name="T4" fmla="*/ 0 w 677"/>
                <a:gd name="T5" fmla="*/ 337 h 430"/>
                <a:gd name="T6" fmla="*/ 7 w 677"/>
                <a:gd name="T7" fmla="*/ 346 h 430"/>
                <a:gd name="T8" fmla="*/ 283 w 677"/>
                <a:gd name="T9" fmla="*/ 416 h 430"/>
                <a:gd name="T10" fmla="*/ 159 w 677"/>
                <a:gd name="T11" fmla="*/ 423 h 430"/>
                <a:gd name="T12" fmla="*/ 290 w 677"/>
                <a:gd name="T13" fmla="*/ 430 h 430"/>
                <a:gd name="T14" fmla="*/ 297 w 677"/>
                <a:gd name="T15" fmla="*/ 346 h 430"/>
                <a:gd name="T16" fmla="*/ 380 w 677"/>
                <a:gd name="T17" fmla="*/ 423 h 430"/>
                <a:gd name="T18" fmla="*/ 512 w 677"/>
                <a:gd name="T19" fmla="*/ 430 h 430"/>
                <a:gd name="T20" fmla="*/ 512 w 677"/>
                <a:gd name="T21" fmla="*/ 416 h 430"/>
                <a:gd name="T22" fmla="*/ 394 w 677"/>
                <a:gd name="T23" fmla="*/ 346 h 430"/>
                <a:gd name="T24" fmla="*/ 670 w 677"/>
                <a:gd name="T25" fmla="*/ 346 h 430"/>
                <a:gd name="T26" fmla="*/ 677 w 677"/>
                <a:gd name="T27" fmla="*/ 336 h 430"/>
                <a:gd name="T28" fmla="*/ 250 w 677"/>
                <a:gd name="T29" fmla="*/ 205 h 430"/>
                <a:gd name="T30" fmla="*/ 441 w 677"/>
                <a:gd name="T31" fmla="*/ 332 h 430"/>
                <a:gd name="T32" fmla="*/ 251 w 677"/>
                <a:gd name="T33" fmla="*/ 191 h 430"/>
                <a:gd name="T34" fmla="*/ 416 w 677"/>
                <a:gd name="T35" fmla="*/ 98 h 430"/>
                <a:gd name="T36" fmla="*/ 251 w 677"/>
                <a:gd name="T37" fmla="*/ 191 h 430"/>
                <a:gd name="T38" fmla="*/ 247 w 677"/>
                <a:gd name="T39" fmla="*/ 98 h 430"/>
                <a:gd name="T40" fmla="*/ 63 w 677"/>
                <a:gd name="T41" fmla="*/ 191 h 430"/>
                <a:gd name="T42" fmla="*/ 407 w 677"/>
                <a:gd name="T43" fmla="*/ 14 h 430"/>
                <a:gd name="T44" fmla="*/ 263 w 677"/>
                <a:gd name="T45" fmla="*/ 84 h 430"/>
                <a:gd name="T46" fmla="*/ 407 w 677"/>
                <a:gd name="T47" fmla="*/ 14 h 430"/>
                <a:gd name="T48" fmla="*/ 584 w 677"/>
                <a:gd name="T49" fmla="*/ 98 h 430"/>
                <a:gd name="T50" fmla="*/ 440 w 677"/>
                <a:gd name="T51" fmla="*/ 191 h 430"/>
                <a:gd name="T52" fmla="*/ 580 w 677"/>
                <a:gd name="T53" fmla="*/ 84 h 430"/>
                <a:gd name="T54" fmla="*/ 421 w 677"/>
                <a:gd name="T55" fmla="*/ 14 h 430"/>
                <a:gd name="T56" fmla="*/ 580 w 677"/>
                <a:gd name="T57" fmla="*/ 84 h 430"/>
                <a:gd name="T58" fmla="*/ 256 w 677"/>
                <a:gd name="T59" fmla="*/ 14 h 430"/>
                <a:gd name="T60" fmla="*/ 98 w 677"/>
                <a:gd name="T61" fmla="*/ 84 h 430"/>
                <a:gd name="T62" fmla="*/ 58 w 677"/>
                <a:gd name="T63" fmla="*/ 205 h 430"/>
                <a:gd name="T64" fmla="*/ 222 w 677"/>
                <a:gd name="T65" fmla="*/ 332 h 430"/>
                <a:gd name="T66" fmla="*/ 58 w 677"/>
                <a:gd name="T67" fmla="*/ 205 h 430"/>
                <a:gd name="T68" fmla="*/ 442 w 677"/>
                <a:gd name="T69" fmla="*/ 205 h 430"/>
                <a:gd name="T70" fmla="*/ 661 w 677"/>
                <a:gd name="T71" fmla="*/ 33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7" h="430">
                  <a:moveTo>
                    <a:pt x="677" y="336"/>
                  </a:moveTo>
                  <a:cubicBezTo>
                    <a:pt x="569" y="5"/>
                    <a:pt x="569" y="5"/>
                    <a:pt x="569" y="5"/>
                  </a:cubicBezTo>
                  <a:cubicBezTo>
                    <a:pt x="568" y="2"/>
                    <a:pt x="565" y="0"/>
                    <a:pt x="562" y="0"/>
                  </a:cubicBezTo>
                  <a:cubicBezTo>
                    <a:pt x="115" y="0"/>
                    <a:pt x="115" y="0"/>
                    <a:pt x="115" y="0"/>
                  </a:cubicBezTo>
                  <a:cubicBezTo>
                    <a:pt x="112" y="0"/>
                    <a:pt x="109" y="2"/>
                    <a:pt x="109" y="5"/>
                  </a:cubicBezTo>
                  <a:cubicBezTo>
                    <a:pt x="0" y="337"/>
                    <a:pt x="0" y="337"/>
                    <a:pt x="0" y="337"/>
                  </a:cubicBezTo>
                  <a:cubicBezTo>
                    <a:pt x="0" y="339"/>
                    <a:pt x="0" y="341"/>
                    <a:pt x="1" y="343"/>
                  </a:cubicBezTo>
                  <a:cubicBezTo>
                    <a:pt x="3" y="345"/>
                    <a:pt x="5" y="346"/>
                    <a:pt x="7" y="346"/>
                  </a:cubicBezTo>
                  <a:cubicBezTo>
                    <a:pt x="283" y="346"/>
                    <a:pt x="283" y="346"/>
                    <a:pt x="283" y="346"/>
                  </a:cubicBezTo>
                  <a:cubicBezTo>
                    <a:pt x="283" y="416"/>
                    <a:pt x="283" y="416"/>
                    <a:pt x="283" y="416"/>
                  </a:cubicBezTo>
                  <a:cubicBezTo>
                    <a:pt x="166" y="416"/>
                    <a:pt x="166" y="416"/>
                    <a:pt x="166" y="416"/>
                  </a:cubicBezTo>
                  <a:cubicBezTo>
                    <a:pt x="162" y="416"/>
                    <a:pt x="159" y="420"/>
                    <a:pt x="159" y="423"/>
                  </a:cubicBezTo>
                  <a:cubicBezTo>
                    <a:pt x="159" y="427"/>
                    <a:pt x="162" y="430"/>
                    <a:pt x="166" y="430"/>
                  </a:cubicBezTo>
                  <a:cubicBezTo>
                    <a:pt x="290" y="430"/>
                    <a:pt x="290" y="430"/>
                    <a:pt x="290" y="430"/>
                  </a:cubicBezTo>
                  <a:cubicBezTo>
                    <a:pt x="294" y="430"/>
                    <a:pt x="297" y="427"/>
                    <a:pt x="297" y="423"/>
                  </a:cubicBezTo>
                  <a:cubicBezTo>
                    <a:pt x="297" y="346"/>
                    <a:pt x="297" y="346"/>
                    <a:pt x="297" y="346"/>
                  </a:cubicBezTo>
                  <a:cubicBezTo>
                    <a:pt x="380" y="346"/>
                    <a:pt x="380" y="346"/>
                    <a:pt x="380" y="346"/>
                  </a:cubicBezTo>
                  <a:cubicBezTo>
                    <a:pt x="380" y="423"/>
                    <a:pt x="380" y="423"/>
                    <a:pt x="380" y="423"/>
                  </a:cubicBezTo>
                  <a:cubicBezTo>
                    <a:pt x="380" y="427"/>
                    <a:pt x="383" y="430"/>
                    <a:pt x="387" y="430"/>
                  </a:cubicBezTo>
                  <a:cubicBezTo>
                    <a:pt x="512" y="430"/>
                    <a:pt x="512" y="430"/>
                    <a:pt x="512" y="430"/>
                  </a:cubicBezTo>
                  <a:cubicBezTo>
                    <a:pt x="515" y="430"/>
                    <a:pt x="519" y="427"/>
                    <a:pt x="519" y="423"/>
                  </a:cubicBezTo>
                  <a:cubicBezTo>
                    <a:pt x="519" y="420"/>
                    <a:pt x="515" y="416"/>
                    <a:pt x="512" y="416"/>
                  </a:cubicBezTo>
                  <a:cubicBezTo>
                    <a:pt x="394" y="416"/>
                    <a:pt x="394" y="416"/>
                    <a:pt x="394" y="416"/>
                  </a:cubicBezTo>
                  <a:cubicBezTo>
                    <a:pt x="394" y="346"/>
                    <a:pt x="394" y="346"/>
                    <a:pt x="394" y="346"/>
                  </a:cubicBezTo>
                  <a:cubicBezTo>
                    <a:pt x="670" y="346"/>
                    <a:pt x="670" y="346"/>
                    <a:pt x="670" y="346"/>
                  </a:cubicBezTo>
                  <a:cubicBezTo>
                    <a:pt x="670" y="346"/>
                    <a:pt x="670" y="346"/>
                    <a:pt x="670" y="346"/>
                  </a:cubicBezTo>
                  <a:cubicBezTo>
                    <a:pt x="674" y="346"/>
                    <a:pt x="677" y="343"/>
                    <a:pt x="677" y="339"/>
                  </a:cubicBezTo>
                  <a:cubicBezTo>
                    <a:pt x="677" y="338"/>
                    <a:pt x="677" y="336"/>
                    <a:pt x="677" y="336"/>
                  </a:cubicBezTo>
                  <a:close/>
                  <a:moveTo>
                    <a:pt x="236" y="332"/>
                  </a:moveTo>
                  <a:cubicBezTo>
                    <a:pt x="250" y="205"/>
                    <a:pt x="250" y="205"/>
                    <a:pt x="250" y="205"/>
                  </a:cubicBezTo>
                  <a:cubicBezTo>
                    <a:pt x="428" y="205"/>
                    <a:pt x="428" y="205"/>
                    <a:pt x="428" y="205"/>
                  </a:cubicBezTo>
                  <a:cubicBezTo>
                    <a:pt x="441" y="332"/>
                    <a:pt x="441" y="332"/>
                    <a:pt x="441" y="332"/>
                  </a:cubicBezTo>
                  <a:lnTo>
                    <a:pt x="236" y="332"/>
                  </a:lnTo>
                  <a:close/>
                  <a:moveTo>
                    <a:pt x="251" y="191"/>
                  </a:moveTo>
                  <a:cubicBezTo>
                    <a:pt x="261" y="98"/>
                    <a:pt x="261" y="98"/>
                    <a:pt x="261" y="98"/>
                  </a:cubicBezTo>
                  <a:cubicBezTo>
                    <a:pt x="416" y="98"/>
                    <a:pt x="416" y="98"/>
                    <a:pt x="416" y="98"/>
                  </a:cubicBezTo>
                  <a:cubicBezTo>
                    <a:pt x="426" y="191"/>
                    <a:pt x="426" y="191"/>
                    <a:pt x="426" y="191"/>
                  </a:cubicBezTo>
                  <a:lnTo>
                    <a:pt x="251" y="191"/>
                  </a:lnTo>
                  <a:close/>
                  <a:moveTo>
                    <a:pt x="93" y="98"/>
                  </a:moveTo>
                  <a:cubicBezTo>
                    <a:pt x="247" y="98"/>
                    <a:pt x="247" y="98"/>
                    <a:pt x="247" y="98"/>
                  </a:cubicBezTo>
                  <a:cubicBezTo>
                    <a:pt x="237" y="191"/>
                    <a:pt x="237" y="191"/>
                    <a:pt x="237" y="191"/>
                  </a:cubicBezTo>
                  <a:cubicBezTo>
                    <a:pt x="63" y="191"/>
                    <a:pt x="63" y="191"/>
                    <a:pt x="63" y="191"/>
                  </a:cubicBezTo>
                  <a:lnTo>
                    <a:pt x="93" y="98"/>
                  </a:lnTo>
                  <a:close/>
                  <a:moveTo>
                    <a:pt x="407" y="14"/>
                  </a:moveTo>
                  <a:cubicBezTo>
                    <a:pt x="414" y="84"/>
                    <a:pt x="414" y="84"/>
                    <a:pt x="414" y="84"/>
                  </a:cubicBezTo>
                  <a:cubicBezTo>
                    <a:pt x="263" y="84"/>
                    <a:pt x="263" y="84"/>
                    <a:pt x="263" y="84"/>
                  </a:cubicBezTo>
                  <a:cubicBezTo>
                    <a:pt x="270" y="14"/>
                    <a:pt x="270" y="14"/>
                    <a:pt x="270" y="14"/>
                  </a:cubicBezTo>
                  <a:lnTo>
                    <a:pt x="407" y="14"/>
                  </a:lnTo>
                  <a:close/>
                  <a:moveTo>
                    <a:pt x="430" y="98"/>
                  </a:moveTo>
                  <a:cubicBezTo>
                    <a:pt x="584" y="98"/>
                    <a:pt x="584" y="98"/>
                    <a:pt x="584" y="98"/>
                  </a:cubicBezTo>
                  <a:cubicBezTo>
                    <a:pt x="615" y="191"/>
                    <a:pt x="615" y="191"/>
                    <a:pt x="615" y="191"/>
                  </a:cubicBezTo>
                  <a:cubicBezTo>
                    <a:pt x="440" y="191"/>
                    <a:pt x="440" y="191"/>
                    <a:pt x="440" y="191"/>
                  </a:cubicBezTo>
                  <a:lnTo>
                    <a:pt x="430" y="98"/>
                  </a:lnTo>
                  <a:close/>
                  <a:moveTo>
                    <a:pt x="580" y="84"/>
                  </a:moveTo>
                  <a:cubicBezTo>
                    <a:pt x="428" y="84"/>
                    <a:pt x="428" y="84"/>
                    <a:pt x="428" y="84"/>
                  </a:cubicBezTo>
                  <a:cubicBezTo>
                    <a:pt x="421" y="14"/>
                    <a:pt x="421" y="14"/>
                    <a:pt x="421" y="14"/>
                  </a:cubicBezTo>
                  <a:cubicBezTo>
                    <a:pt x="557" y="14"/>
                    <a:pt x="557" y="14"/>
                    <a:pt x="557" y="14"/>
                  </a:cubicBezTo>
                  <a:lnTo>
                    <a:pt x="580" y="84"/>
                  </a:lnTo>
                  <a:close/>
                  <a:moveTo>
                    <a:pt x="120" y="14"/>
                  </a:moveTo>
                  <a:cubicBezTo>
                    <a:pt x="256" y="14"/>
                    <a:pt x="256" y="14"/>
                    <a:pt x="256" y="14"/>
                  </a:cubicBezTo>
                  <a:cubicBezTo>
                    <a:pt x="249" y="84"/>
                    <a:pt x="249" y="84"/>
                    <a:pt x="249" y="84"/>
                  </a:cubicBezTo>
                  <a:cubicBezTo>
                    <a:pt x="98" y="84"/>
                    <a:pt x="98" y="84"/>
                    <a:pt x="98" y="84"/>
                  </a:cubicBezTo>
                  <a:lnTo>
                    <a:pt x="120" y="14"/>
                  </a:lnTo>
                  <a:close/>
                  <a:moveTo>
                    <a:pt x="58" y="205"/>
                  </a:moveTo>
                  <a:cubicBezTo>
                    <a:pt x="236" y="205"/>
                    <a:pt x="236" y="205"/>
                    <a:pt x="236" y="205"/>
                  </a:cubicBezTo>
                  <a:cubicBezTo>
                    <a:pt x="222" y="332"/>
                    <a:pt x="222" y="332"/>
                    <a:pt x="222" y="332"/>
                  </a:cubicBezTo>
                  <a:cubicBezTo>
                    <a:pt x="17" y="332"/>
                    <a:pt x="17" y="332"/>
                    <a:pt x="17" y="332"/>
                  </a:cubicBezTo>
                  <a:lnTo>
                    <a:pt x="58" y="205"/>
                  </a:lnTo>
                  <a:close/>
                  <a:moveTo>
                    <a:pt x="455" y="332"/>
                  </a:moveTo>
                  <a:cubicBezTo>
                    <a:pt x="442" y="205"/>
                    <a:pt x="442" y="205"/>
                    <a:pt x="442" y="205"/>
                  </a:cubicBezTo>
                  <a:cubicBezTo>
                    <a:pt x="619" y="205"/>
                    <a:pt x="619" y="205"/>
                    <a:pt x="619" y="205"/>
                  </a:cubicBezTo>
                  <a:cubicBezTo>
                    <a:pt x="661" y="332"/>
                    <a:pt x="661" y="332"/>
                    <a:pt x="661" y="332"/>
                  </a:cubicBezTo>
                  <a:lnTo>
                    <a:pt x="455" y="332"/>
                  </a:lnTo>
                  <a:close/>
                </a:path>
              </a:pathLst>
            </a:custGeom>
            <a:solidFill>
              <a:schemeClr val="tx1">
                <a:lumMod val="50000"/>
              </a:schemeClr>
            </a:solidFill>
            <a:ln w="12700">
              <a:solidFill>
                <a:schemeClr val="tx1">
                  <a:lumMod val="50000"/>
                </a:schemeClr>
              </a:solidFill>
            </a:ln>
          </p:spPr>
          <p:txBody>
            <a:bodyPr vert="horz" wrap="square" lIns="91440" tIns="45720" rIns="91440" bIns="45720" numCol="1" anchor="t" anchorCtr="0" compatLnSpc="1">
              <a:prstTxWarp prst="textNoShape">
                <a:avLst/>
              </a:prstTxWarp>
            </a:bodyPr>
            <a:lstStyle/>
            <a:p>
              <a:pPr defTabSz="1219170"/>
              <a:endParaRPr lang="en-US" sz="2400">
                <a:solidFill>
                  <a:srgbClr val="FFFFFF"/>
                </a:solidFill>
                <a:latin typeface="Open Sans Light"/>
              </a:endParaRPr>
            </a:p>
          </p:txBody>
        </p:sp>
      </p:grpSp>
      <p:grpSp>
        <p:nvGrpSpPr>
          <p:cNvPr id="49" name="Group 48">
            <a:extLst>
              <a:ext uri="{FF2B5EF4-FFF2-40B4-BE49-F238E27FC236}">
                <a16:creationId xmlns:a16="http://schemas.microsoft.com/office/drawing/2014/main" id="{DD60891B-85F2-6F65-2C43-9536A1C01F40}"/>
              </a:ext>
            </a:extLst>
          </p:cNvPr>
          <p:cNvGrpSpPr>
            <a:grpSpLocks noChangeAspect="1"/>
          </p:cNvGrpSpPr>
          <p:nvPr/>
        </p:nvGrpSpPr>
        <p:grpSpPr>
          <a:xfrm>
            <a:off x="1759903" y="3431786"/>
            <a:ext cx="548640" cy="548640"/>
            <a:chOff x="4694152" y="3554800"/>
            <a:chExt cx="1097280" cy="1097280"/>
          </a:xfrm>
        </p:grpSpPr>
        <p:sp>
          <p:nvSpPr>
            <p:cNvPr id="34" name="Oval 16">
              <a:extLst>
                <a:ext uri="{FF2B5EF4-FFF2-40B4-BE49-F238E27FC236}">
                  <a16:creationId xmlns:a16="http://schemas.microsoft.com/office/drawing/2014/main" id="{5DB9D225-84CC-701E-981A-CAFE6C4BCA19}"/>
                </a:ext>
              </a:extLst>
            </p:cNvPr>
            <p:cNvSpPr>
              <a:spLocks noChangeAspect="1" noChangeArrowheads="1"/>
            </p:cNvSpPr>
            <p:nvPr/>
          </p:nvSpPr>
          <p:spPr bwMode="auto">
            <a:xfrm>
              <a:off x="4694152" y="3554800"/>
              <a:ext cx="1097280" cy="1097280"/>
            </a:xfrm>
            <a:prstGeom prst="ellipse">
              <a:avLst/>
            </a:prstGeom>
            <a:solidFill>
              <a:srgbClr val="97AEA0"/>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ndParaRPr>
            </a:p>
          </p:txBody>
        </p:sp>
        <p:pic>
          <p:nvPicPr>
            <p:cNvPr id="33" name="Picture 32" descr="Shape&#10;&#10;Description automatically generated with low confidence">
              <a:extLst>
                <a:ext uri="{FF2B5EF4-FFF2-40B4-BE49-F238E27FC236}">
                  <a16:creationId xmlns:a16="http://schemas.microsoft.com/office/drawing/2014/main" id="{3CFF74AB-77F4-4092-26BC-6FAFE3E9C1A5}"/>
                </a:ext>
              </a:extLst>
            </p:cNvPr>
            <p:cNvPicPr>
              <a:picLocks noChangeAspect="1"/>
            </p:cNvPicPr>
            <p:nvPr/>
          </p:nvPicPr>
          <p:blipFill>
            <a:blip r:embed="rId3"/>
            <a:stretch>
              <a:fillRect/>
            </a:stretch>
          </p:blipFill>
          <p:spPr>
            <a:xfrm>
              <a:off x="4852697" y="3737959"/>
              <a:ext cx="780190" cy="780190"/>
            </a:xfrm>
            <a:prstGeom prst="rect">
              <a:avLst/>
            </a:prstGeom>
          </p:spPr>
        </p:pic>
      </p:grpSp>
      <p:grpSp>
        <p:nvGrpSpPr>
          <p:cNvPr id="50" name="Group 49">
            <a:extLst>
              <a:ext uri="{FF2B5EF4-FFF2-40B4-BE49-F238E27FC236}">
                <a16:creationId xmlns:a16="http://schemas.microsoft.com/office/drawing/2014/main" id="{C15089BB-5CD8-F7B6-41E4-92517ECC4291}"/>
              </a:ext>
            </a:extLst>
          </p:cNvPr>
          <p:cNvGrpSpPr>
            <a:grpSpLocks noChangeAspect="1"/>
          </p:cNvGrpSpPr>
          <p:nvPr/>
        </p:nvGrpSpPr>
        <p:grpSpPr>
          <a:xfrm>
            <a:off x="4429871" y="4200842"/>
            <a:ext cx="548640" cy="548640"/>
            <a:chOff x="4187837" y="4799667"/>
            <a:chExt cx="1097280" cy="1097280"/>
          </a:xfrm>
        </p:grpSpPr>
        <p:sp>
          <p:nvSpPr>
            <p:cNvPr id="39" name="Oval 18">
              <a:extLst>
                <a:ext uri="{FF2B5EF4-FFF2-40B4-BE49-F238E27FC236}">
                  <a16:creationId xmlns:a16="http://schemas.microsoft.com/office/drawing/2014/main" id="{43DBE82B-DEBD-FEAA-4490-01E4F6FB43FC}"/>
                </a:ext>
              </a:extLst>
            </p:cNvPr>
            <p:cNvSpPr>
              <a:spLocks noChangeAspect="1" noChangeArrowheads="1"/>
            </p:cNvSpPr>
            <p:nvPr/>
          </p:nvSpPr>
          <p:spPr bwMode="auto">
            <a:xfrm>
              <a:off x="4187837" y="4799667"/>
              <a:ext cx="1097280" cy="1097280"/>
            </a:xfrm>
            <a:prstGeom prst="ellipse">
              <a:avLst/>
            </a:prstGeom>
            <a:solidFill>
              <a:srgbClr val="97AEA0"/>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ndParaRPr>
            </a:p>
          </p:txBody>
        </p:sp>
        <p:sp>
          <p:nvSpPr>
            <p:cNvPr id="40" name="Freeform 36">
              <a:extLst>
                <a:ext uri="{FF2B5EF4-FFF2-40B4-BE49-F238E27FC236}">
                  <a16:creationId xmlns:a16="http://schemas.microsoft.com/office/drawing/2014/main" id="{5E1025A0-7C58-B05B-9F6B-2993A6FF21A6}"/>
                </a:ext>
              </a:extLst>
            </p:cNvPr>
            <p:cNvSpPr>
              <a:spLocks noChangeAspect="1" noEditPoints="1"/>
            </p:cNvSpPr>
            <p:nvPr/>
          </p:nvSpPr>
          <p:spPr bwMode="auto">
            <a:xfrm>
              <a:off x="4374869" y="4988522"/>
              <a:ext cx="723655" cy="658805"/>
            </a:xfrm>
            <a:custGeom>
              <a:avLst/>
              <a:gdLst>
                <a:gd name="T0" fmla="*/ 588 w 701"/>
                <a:gd name="T1" fmla="*/ 527 h 638"/>
                <a:gd name="T2" fmla="*/ 375 w 701"/>
                <a:gd name="T3" fmla="*/ 311 h 638"/>
                <a:gd name="T4" fmla="*/ 436 w 701"/>
                <a:gd name="T5" fmla="*/ 281 h 638"/>
                <a:gd name="T6" fmla="*/ 563 w 701"/>
                <a:gd name="T7" fmla="*/ 258 h 638"/>
                <a:gd name="T8" fmla="*/ 432 w 701"/>
                <a:gd name="T9" fmla="*/ 258 h 638"/>
                <a:gd name="T10" fmla="*/ 371 w 701"/>
                <a:gd name="T11" fmla="*/ 283 h 638"/>
                <a:gd name="T12" fmla="*/ 382 w 701"/>
                <a:gd name="T13" fmla="*/ 128 h 638"/>
                <a:gd name="T14" fmla="*/ 469 w 701"/>
                <a:gd name="T15" fmla="*/ 66 h 638"/>
                <a:gd name="T16" fmla="*/ 338 w 701"/>
                <a:gd name="T17" fmla="*/ 66 h 638"/>
                <a:gd name="T18" fmla="*/ 319 w 701"/>
                <a:gd name="T19" fmla="*/ 229 h 638"/>
                <a:gd name="T20" fmla="*/ 205 w 701"/>
                <a:gd name="T21" fmla="*/ 283 h 638"/>
                <a:gd name="T22" fmla="*/ 131 w 701"/>
                <a:gd name="T23" fmla="*/ 258 h 638"/>
                <a:gd name="T24" fmla="*/ 0 w 701"/>
                <a:gd name="T25" fmla="*/ 258 h 638"/>
                <a:gd name="T26" fmla="*/ 127 w 701"/>
                <a:gd name="T27" fmla="*/ 280 h 638"/>
                <a:gd name="T28" fmla="*/ 201 w 701"/>
                <a:gd name="T29" fmla="*/ 311 h 638"/>
                <a:gd name="T30" fmla="*/ 210 w 701"/>
                <a:gd name="T31" fmla="*/ 472 h 638"/>
                <a:gd name="T32" fmla="*/ 130 w 701"/>
                <a:gd name="T33" fmla="*/ 536 h 638"/>
                <a:gd name="T34" fmla="*/ 262 w 701"/>
                <a:gd name="T35" fmla="*/ 536 h 638"/>
                <a:gd name="T36" fmla="*/ 258 w 701"/>
                <a:gd name="T37" fmla="*/ 393 h 638"/>
                <a:gd name="T38" fmla="*/ 348 w 701"/>
                <a:gd name="T39" fmla="*/ 374 h 638"/>
                <a:gd name="T40" fmla="*/ 570 w 701"/>
                <a:gd name="T41" fmla="*/ 572 h 638"/>
                <a:gd name="T42" fmla="*/ 701 w 701"/>
                <a:gd name="T43" fmla="*/ 572 h 638"/>
                <a:gd name="T44" fmla="*/ 498 w 701"/>
                <a:gd name="T45" fmla="*/ 206 h 638"/>
                <a:gd name="T46" fmla="*/ 498 w 701"/>
                <a:gd name="T47" fmla="*/ 309 h 638"/>
                <a:gd name="T48" fmla="*/ 448 w 701"/>
                <a:gd name="T49" fmla="*/ 270 h 638"/>
                <a:gd name="T50" fmla="*/ 446 w 701"/>
                <a:gd name="T51" fmla="*/ 258 h 638"/>
                <a:gd name="T52" fmla="*/ 352 w 701"/>
                <a:gd name="T53" fmla="*/ 66 h 638"/>
                <a:gd name="T54" fmla="*/ 455 w 701"/>
                <a:gd name="T55" fmla="*/ 66 h 638"/>
                <a:gd name="T56" fmla="*/ 352 w 701"/>
                <a:gd name="T57" fmla="*/ 66 h 638"/>
                <a:gd name="T58" fmla="*/ 14 w 701"/>
                <a:gd name="T59" fmla="*/ 258 h 638"/>
                <a:gd name="T60" fmla="*/ 117 w 701"/>
                <a:gd name="T61" fmla="*/ 258 h 638"/>
                <a:gd name="T62" fmla="*/ 248 w 701"/>
                <a:gd name="T63" fmla="*/ 536 h 638"/>
                <a:gd name="T64" fmla="*/ 144 w 701"/>
                <a:gd name="T65" fmla="*/ 536 h 638"/>
                <a:gd name="T66" fmla="*/ 248 w 701"/>
                <a:gd name="T67" fmla="*/ 536 h 638"/>
                <a:gd name="T68" fmla="*/ 288 w 701"/>
                <a:gd name="T69" fmla="*/ 237 h 638"/>
                <a:gd name="T70" fmla="*/ 288 w 701"/>
                <a:gd name="T71" fmla="*/ 384 h 638"/>
                <a:gd name="T72" fmla="*/ 635 w 701"/>
                <a:gd name="T73" fmla="*/ 624 h 638"/>
                <a:gd name="T74" fmla="*/ 635 w 701"/>
                <a:gd name="T75" fmla="*/ 521 h 638"/>
                <a:gd name="T76" fmla="*/ 635 w 701"/>
                <a:gd name="T77" fmla="*/ 62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1" h="638">
                  <a:moveTo>
                    <a:pt x="635" y="507"/>
                  </a:moveTo>
                  <a:cubicBezTo>
                    <a:pt x="617" y="507"/>
                    <a:pt x="600" y="514"/>
                    <a:pt x="588" y="527"/>
                  </a:cubicBezTo>
                  <a:cubicBezTo>
                    <a:pt x="357" y="364"/>
                    <a:pt x="357" y="364"/>
                    <a:pt x="357" y="364"/>
                  </a:cubicBezTo>
                  <a:cubicBezTo>
                    <a:pt x="368" y="349"/>
                    <a:pt x="375" y="331"/>
                    <a:pt x="375" y="311"/>
                  </a:cubicBezTo>
                  <a:cubicBezTo>
                    <a:pt x="375" y="306"/>
                    <a:pt x="375" y="301"/>
                    <a:pt x="374" y="296"/>
                  </a:cubicBezTo>
                  <a:cubicBezTo>
                    <a:pt x="436" y="281"/>
                    <a:pt x="436" y="281"/>
                    <a:pt x="436" y="281"/>
                  </a:cubicBezTo>
                  <a:cubicBezTo>
                    <a:pt x="445" y="306"/>
                    <a:pt x="469" y="323"/>
                    <a:pt x="498" y="323"/>
                  </a:cubicBezTo>
                  <a:cubicBezTo>
                    <a:pt x="534" y="323"/>
                    <a:pt x="563" y="294"/>
                    <a:pt x="563" y="258"/>
                  </a:cubicBezTo>
                  <a:cubicBezTo>
                    <a:pt x="563" y="222"/>
                    <a:pt x="534" y="192"/>
                    <a:pt x="498" y="192"/>
                  </a:cubicBezTo>
                  <a:cubicBezTo>
                    <a:pt x="461" y="192"/>
                    <a:pt x="432" y="222"/>
                    <a:pt x="432" y="258"/>
                  </a:cubicBezTo>
                  <a:cubicBezTo>
                    <a:pt x="432" y="261"/>
                    <a:pt x="432" y="264"/>
                    <a:pt x="433" y="267"/>
                  </a:cubicBezTo>
                  <a:cubicBezTo>
                    <a:pt x="371" y="283"/>
                    <a:pt x="371" y="283"/>
                    <a:pt x="371" y="283"/>
                  </a:cubicBezTo>
                  <a:cubicBezTo>
                    <a:pt x="364" y="262"/>
                    <a:pt x="350" y="246"/>
                    <a:pt x="331" y="235"/>
                  </a:cubicBezTo>
                  <a:cubicBezTo>
                    <a:pt x="382" y="128"/>
                    <a:pt x="382" y="128"/>
                    <a:pt x="382" y="128"/>
                  </a:cubicBezTo>
                  <a:cubicBezTo>
                    <a:pt x="389" y="130"/>
                    <a:pt x="396" y="132"/>
                    <a:pt x="403" y="132"/>
                  </a:cubicBezTo>
                  <a:cubicBezTo>
                    <a:pt x="439" y="132"/>
                    <a:pt x="469" y="102"/>
                    <a:pt x="469" y="66"/>
                  </a:cubicBezTo>
                  <a:cubicBezTo>
                    <a:pt x="469" y="30"/>
                    <a:pt x="439" y="0"/>
                    <a:pt x="403" y="0"/>
                  </a:cubicBezTo>
                  <a:cubicBezTo>
                    <a:pt x="367" y="0"/>
                    <a:pt x="338" y="30"/>
                    <a:pt x="338" y="66"/>
                  </a:cubicBezTo>
                  <a:cubicBezTo>
                    <a:pt x="338" y="90"/>
                    <a:pt x="350" y="110"/>
                    <a:pt x="369" y="122"/>
                  </a:cubicBezTo>
                  <a:cubicBezTo>
                    <a:pt x="319" y="229"/>
                    <a:pt x="319" y="229"/>
                    <a:pt x="319" y="229"/>
                  </a:cubicBezTo>
                  <a:cubicBezTo>
                    <a:pt x="309" y="225"/>
                    <a:pt x="299" y="223"/>
                    <a:pt x="288" y="223"/>
                  </a:cubicBezTo>
                  <a:cubicBezTo>
                    <a:pt x="250" y="223"/>
                    <a:pt x="217" y="249"/>
                    <a:pt x="205" y="283"/>
                  </a:cubicBezTo>
                  <a:cubicBezTo>
                    <a:pt x="130" y="267"/>
                    <a:pt x="130" y="267"/>
                    <a:pt x="130" y="267"/>
                  </a:cubicBezTo>
                  <a:cubicBezTo>
                    <a:pt x="131" y="264"/>
                    <a:pt x="131" y="261"/>
                    <a:pt x="131" y="258"/>
                  </a:cubicBezTo>
                  <a:cubicBezTo>
                    <a:pt x="131" y="222"/>
                    <a:pt x="101" y="192"/>
                    <a:pt x="65" y="192"/>
                  </a:cubicBezTo>
                  <a:cubicBezTo>
                    <a:pt x="29" y="192"/>
                    <a:pt x="0" y="222"/>
                    <a:pt x="0" y="258"/>
                  </a:cubicBezTo>
                  <a:cubicBezTo>
                    <a:pt x="0" y="294"/>
                    <a:pt x="29" y="323"/>
                    <a:pt x="65" y="323"/>
                  </a:cubicBezTo>
                  <a:cubicBezTo>
                    <a:pt x="93" y="323"/>
                    <a:pt x="118" y="305"/>
                    <a:pt x="127" y="280"/>
                  </a:cubicBezTo>
                  <a:cubicBezTo>
                    <a:pt x="202" y="297"/>
                    <a:pt x="202" y="297"/>
                    <a:pt x="202" y="297"/>
                  </a:cubicBezTo>
                  <a:cubicBezTo>
                    <a:pt x="201" y="301"/>
                    <a:pt x="201" y="306"/>
                    <a:pt x="201" y="311"/>
                  </a:cubicBezTo>
                  <a:cubicBezTo>
                    <a:pt x="201" y="343"/>
                    <a:pt x="219" y="372"/>
                    <a:pt x="246" y="387"/>
                  </a:cubicBezTo>
                  <a:cubicBezTo>
                    <a:pt x="210" y="472"/>
                    <a:pt x="210" y="472"/>
                    <a:pt x="210" y="472"/>
                  </a:cubicBezTo>
                  <a:cubicBezTo>
                    <a:pt x="206" y="471"/>
                    <a:pt x="201" y="471"/>
                    <a:pt x="196" y="471"/>
                  </a:cubicBezTo>
                  <a:cubicBezTo>
                    <a:pt x="160" y="471"/>
                    <a:pt x="130" y="500"/>
                    <a:pt x="130" y="536"/>
                  </a:cubicBezTo>
                  <a:cubicBezTo>
                    <a:pt x="130" y="573"/>
                    <a:pt x="160" y="602"/>
                    <a:pt x="196" y="602"/>
                  </a:cubicBezTo>
                  <a:cubicBezTo>
                    <a:pt x="232" y="602"/>
                    <a:pt x="262" y="573"/>
                    <a:pt x="262" y="536"/>
                  </a:cubicBezTo>
                  <a:cubicBezTo>
                    <a:pt x="262" y="510"/>
                    <a:pt x="246" y="487"/>
                    <a:pt x="224" y="477"/>
                  </a:cubicBezTo>
                  <a:cubicBezTo>
                    <a:pt x="258" y="393"/>
                    <a:pt x="258" y="393"/>
                    <a:pt x="258" y="393"/>
                  </a:cubicBezTo>
                  <a:cubicBezTo>
                    <a:pt x="268" y="396"/>
                    <a:pt x="278" y="398"/>
                    <a:pt x="288" y="398"/>
                  </a:cubicBezTo>
                  <a:cubicBezTo>
                    <a:pt x="311" y="398"/>
                    <a:pt x="332" y="389"/>
                    <a:pt x="348" y="374"/>
                  </a:cubicBezTo>
                  <a:cubicBezTo>
                    <a:pt x="580" y="538"/>
                    <a:pt x="580" y="538"/>
                    <a:pt x="580" y="538"/>
                  </a:cubicBezTo>
                  <a:cubicBezTo>
                    <a:pt x="573" y="548"/>
                    <a:pt x="570" y="560"/>
                    <a:pt x="570" y="572"/>
                  </a:cubicBezTo>
                  <a:cubicBezTo>
                    <a:pt x="570" y="609"/>
                    <a:pt x="599" y="638"/>
                    <a:pt x="635" y="638"/>
                  </a:cubicBezTo>
                  <a:cubicBezTo>
                    <a:pt x="672" y="638"/>
                    <a:pt x="701" y="609"/>
                    <a:pt x="701" y="572"/>
                  </a:cubicBezTo>
                  <a:cubicBezTo>
                    <a:pt x="701" y="536"/>
                    <a:pt x="672" y="507"/>
                    <a:pt x="635" y="507"/>
                  </a:cubicBezTo>
                  <a:close/>
                  <a:moveTo>
                    <a:pt x="498" y="206"/>
                  </a:moveTo>
                  <a:cubicBezTo>
                    <a:pt x="526" y="206"/>
                    <a:pt x="549" y="229"/>
                    <a:pt x="549" y="258"/>
                  </a:cubicBezTo>
                  <a:cubicBezTo>
                    <a:pt x="549" y="286"/>
                    <a:pt x="526" y="309"/>
                    <a:pt x="498" y="309"/>
                  </a:cubicBezTo>
                  <a:cubicBezTo>
                    <a:pt x="473" y="309"/>
                    <a:pt x="453" y="293"/>
                    <a:pt x="448" y="270"/>
                  </a:cubicBezTo>
                  <a:cubicBezTo>
                    <a:pt x="448" y="270"/>
                    <a:pt x="448" y="270"/>
                    <a:pt x="448" y="270"/>
                  </a:cubicBezTo>
                  <a:cubicBezTo>
                    <a:pt x="448" y="270"/>
                    <a:pt x="448" y="270"/>
                    <a:pt x="448" y="270"/>
                  </a:cubicBezTo>
                  <a:cubicBezTo>
                    <a:pt x="447" y="266"/>
                    <a:pt x="446" y="262"/>
                    <a:pt x="446" y="258"/>
                  </a:cubicBezTo>
                  <a:cubicBezTo>
                    <a:pt x="446" y="229"/>
                    <a:pt x="469" y="206"/>
                    <a:pt x="498" y="206"/>
                  </a:cubicBezTo>
                  <a:close/>
                  <a:moveTo>
                    <a:pt x="352" y="66"/>
                  </a:moveTo>
                  <a:cubicBezTo>
                    <a:pt x="352" y="37"/>
                    <a:pt x="375" y="14"/>
                    <a:pt x="403" y="14"/>
                  </a:cubicBezTo>
                  <a:cubicBezTo>
                    <a:pt x="432" y="14"/>
                    <a:pt x="455" y="37"/>
                    <a:pt x="455" y="66"/>
                  </a:cubicBezTo>
                  <a:cubicBezTo>
                    <a:pt x="455" y="94"/>
                    <a:pt x="432" y="118"/>
                    <a:pt x="403" y="118"/>
                  </a:cubicBezTo>
                  <a:cubicBezTo>
                    <a:pt x="375" y="118"/>
                    <a:pt x="352" y="94"/>
                    <a:pt x="352" y="66"/>
                  </a:cubicBezTo>
                  <a:close/>
                  <a:moveTo>
                    <a:pt x="65" y="309"/>
                  </a:moveTo>
                  <a:cubicBezTo>
                    <a:pt x="37" y="309"/>
                    <a:pt x="14" y="286"/>
                    <a:pt x="14" y="258"/>
                  </a:cubicBezTo>
                  <a:cubicBezTo>
                    <a:pt x="14" y="229"/>
                    <a:pt x="37" y="206"/>
                    <a:pt x="65" y="206"/>
                  </a:cubicBezTo>
                  <a:cubicBezTo>
                    <a:pt x="94" y="206"/>
                    <a:pt x="117" y="229"/>
                    <a:pt x="117" y="258"/>
                  </a:cubicBezTo>
                  <a:cubicBezTo>
                    <a:pt x="117" y="286"/>
                    <a:pt x="94" y="309"/>
                    <a:pt x="65" y="309"/>
                  </a:cubicBezTo>
                  <a:close/>
                  <a:moveTo>
                    <a:pt x="248" y="536"/>
                  </a:moveTo>
                  <a:cubicBezTo>
                    <a:pt x="248" y="565"/>
                    <a:pt x="225" y="588"/>
                    <a:pt x="196" y="588"/>
                  </a:cubicBezTo>
                  <a:cubicBezTo>
                    <a:pt x="168" y="588"/>
                    <a:pt x="144" y="565"/>
                    <a:pt x="144" y="536"/>
                  </a:cubicBezTo>
                  <a:cubicBezTo>
                    <a:pt x="144" y="508"/>
                    <a:pt x="168" y="485"/>
                    <a:pt x="196" y="485"/>
                  </a:cubicBezTo>
                  <a:cubicBezTo>
                    <a:pt x="225" y="485"/>
                    <a:pt x="248" y="508"/>
                    <a:pt x="248" y="536"/>
                  </a:cubicBezTo>
                  <a:close/>
                  <a:moveTo>
                    <a:pt x="215" y="311"/>
                  </a:moveTo>
                  <a:cubicBezTo>
                    <a:pt x="215" y="270"/>
                    <a:pt x="248" y="237"/>
                    <a:pt x="288" y="237"/>
                  </a:cubicBezTo>
                  <a:cubicBezTo>
                    <a:pt x="328" y="237"/>
                    <a:pt x="361" y="270"/>
                    <a:pt x="361" y="311"/>
                  </a:cubicBezTo>
                  <a:cubicBezTo>
                    <a:pt x="361" y="351"/>
                    <a:pt x="328" y="384"/>
                    <a:pt x="288" y="384"/>
                  </a:cubicBezTo>
                  <a:cubicBezTo>
                    <a:pt x="248" y="384"/>
                    <a:pt x="215" y="351"/>
                    <a:pt x="215" y="311"/>
                  </a:cubicBezTo>
                  <a:close/>
                  <a:moveTo>
                    <a:pt x="635" y="624"/>
                  </a:moveTo>
                  <a:cubicBezTo>
                    <a:pt x="607" y="624"/>
                    <a:pt x="584" y="601"/>
                    <a:pt x="584" y="572"/>
                  </a:cubicBezTo>
                  <a:cubicBezTo>
                    <a:pt x="584" y="544"/>
                    <a:pt x="607" y="521"/>
                    <a:pt x="635" y="521"/>
                  </a:cubicBezTo>
                  <a:cubicBezTo>
                    <a:pt x="664" y="521"/>
                    <a:pt x="687" y="544"/>
                    <a:pt x="687" y="572"/>
                  </a:cubicBezTo>
                  <a:cubicBezTo>
                    <a:pt x="687" y="601"/>
                    <a:pt x="664" y="624"/>
                    <a:pt x="635" y="624"/>
                  </a:cubicBezTo>
                  <a:close/>
                </a:path>
              </a:pathLst>
            </a:custGeom>
            <a:solidFill>
              <a:schemeClr val="tx1">
                <a:lumMod val="50000"/>
              </a:schemeClr>
            </a:solidFill>
            <a:ln w="12700">
              <a:solidFill>
                <a:schemeClr val="tx1">
                  <a:lumMod val="50000"/>
                </a:schemeClr>
              </a:solidFill>
            </a:ln>
          </p:spPr>
          <p:txBody>
            <a:bodyPr vert="horz" wrap="square" lIns="91440" tIns="45720" rIns="91440" bIns="45720" numCol="1" anchor="t" anchorCtr="0" compatLnSpc="1">
              <a:prstTxWarp prst="textNoShape">
                <a:avLst/>
              </a:prstTxWarp>
            </a:bodyPr>
            <a:lstStyle/>
            <a:p>
              <a:pPr defTabSz="1219170"/>
              <a:endParaRPr lang="en-US" sz="2400">
                <a:solidFill>
                  <a:srgbClr val="FFFFFF"/>
                </a:solidFill>
                <a:latin typeface="Open Sans Light"/>
              </a:endParaRPr>
            </a:p>
          </p:txBody>
        </p:sp>
      </p:grpSp>
      <p:grpSp>
        <p:nvGrpSpPr>
          <p:cNvPr id="48" name="Group 47">
            <a:extLst>
              <a:ext uri="{FF2B5EF4-FFF2-40B4-BE49-F238E27FC236}">
                <a16:creationId xmlns:a16="http://schemas.microsoft.com/office/drawing/2014/main" id="{801225F3-B66A-09D7-C879-2AEEFAA910FB}"/>
              </a:ext>
            </a:extLst>
          </p:cNvPr>
          <p:cNvGrpSpPr>
            <a:grpSpLocks noChangeAspect="1"/>
          </p:cNvGrpSpPr>
          <p:nvPr/>
        </p:nvGrpSpPr>
        <p:grpSpPr>
          <a:xfrm>
            <a:off x="4025331" y="1881297"/>
            <a:ext cx="548640" cy="548640"/>
            <a:chOff x="2727520" y="2389749"/>
            <a:chExt cx="1097280" cy="1097280"/>
          </a:xfrm>
        </p:grpSpPr>
        <p:sp>
          <p:nvSpPr>
            <p:cNvPr id="45" name="Oval 10">
              <a:extLst>
                <a:ext uri="{FF2B5EF4-FFF2-40B4-BE49-F238E27FC236}">
                  <a16:creationId xmlns:a16="http://schemas.microsoft.com/office/drawing/2014/main" id="{CFC55978-C3E9-E598-8A11-033FB3F5A636}"/>
                </a:ext>
              </a:extLst>
            </p:cNvPr>
            <p:cNvSpPr>
              <a:spLocks noChangeAspect="1" noChangeArrowheads="1"/>
            </p:cNvSpPr>
            <p:nvPr/>
          </p:nvSpPr>
          <p:spPr bwMode="auto">
            <a:xfrm>
              <a:off x="2727520" y="2389749"/>
              <a:ext cx="1097280" cy="1097280"/>
            </a:xfrm>
            <a:prstGeom prst="ellipse">
              <a:avLst/>
            </a:prstGeom>
            <a:solidFill>
              <a:srgbClr val="97AEA0"/>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ndParaRPr>
            </a:p>
          </p:txBody>
        </p:sp>
        <p:sp>
          <p:nvSpPr>
            <p:cNvPr id="46" name="Freeform 34">
              <a:extLst>
                <a:ext uri="{FF2B5EF4-FFF2-40B4-BE49-F238E27FC236}">
                  <a16:creationId xmlns:a16="http://schemas.microsoft.com/office/drawing/2014/main" id="{C9591521-3D57-9EB0-E4A8-B8765C8A23A5}"/>
                </a:ext>
              </a:extLst>
            </p:cNvPr>
            <p:cNvSpPr>
              <a:spLocks noChangeAspect="1" noEditPoints="1"/>
            </p:cNvSpPr>
            <p:nvPr/>
          </p:nvSpPr>
          <p:spPr bwMode="auto">
            <a:xfrm>
              <a:off x="2905950" y="2711253"/>
              <a:ext cx="740420" cy="454922"/>
            </a:xfrm>
            <a:custGeom>
              <a:avLst/>
              <a:gdLst>
                <a:gd name="T0" fmla="*/ 97 w 481"/>
                <a:gd name="T1" fmla="*/ 231 h 296"/>
                <a:gd name="T2" fmla="*/ 385 w 481"/>
                <a:gd name="T3" fmla="*/ 231 h 296"/>
                <a:gd name="T4" fmla="*/ 389 w 481"/>
                <a:gd name="T5" fmla="*/ 227 h 296"/>
                <a:gd name="T6" fmla="*/ 389 w 481"/>
                <a:gd name="T7" fmla="*/ 35 h 296"/>
                <a:gd name="T8" fmla="*/ 385 w 481"/>
                <a:gd name="T9" fmla="*/ 31 h 296"/>
                <a:gd name="T10" fmla="*/ 97 w 481"/>
                <a:gd name="T11" fmla="*/ 31 h 296"/>
                <a:gd name="T12" fmla="*/ 92 w 481"/>
                <a:gd name="T13" fmla="*/ 35 h 296"/>
                <a:gd name="T14" fmla="*/ 92 w 481"/>
                <a:gd name="T15" fmla="*/ 227 h 296"/>
                <a:gd name="T16" fmla="*/ 97 w 481"/>
                <a:gd name="T17" fmla="*/ 231 h 296"/>
                <a:gd name="T18" fmla="*/ 102 w 481"/>
                <a:gd name="T19" fmla="*/ 40 h 296"/>
                <a:gd name="T20" fmla="*/ 380 w 481"/>
                <a:gd name="T21" fmla="*/ 40 h 296"/>
                <a:gd name="T22" fmla="*/ 380 w 481"/>
                <a:gd name="T23" fmla="*/ 222 h 296"/>
                <a:gd name="T24" fmla="*/ 102 w 481"/>
                <a:gd name="T25" fmla="*/ 222 h 296"/>
                <a:gd name="T26" fmla="*/ 102 w 481"/>
                <a:gd name="T27" fmla="*/ 40 h 296"/>
                <a:gd name="T28" fmla="*/ 459 w 481"/>
                <a:gd name="T29" fmla="*/ 252 h 296"/>
                <a:gd name="T30" fmla="*/ 414 w 481"/>
                <a:gd name="T31" fmla="*/ 252 h 296"/>
                <a:gd name="T32" fmla="*/ 422 w 481"/>
                <a:gd name="T33" fmla="*/ 231 h 296"/>
                <a:gd name="T34" fmla="*/ 422 w 481"/>
                <a:gd name="T35" fmla="*/ 31 h 296"/>
                <a:gd name="T36" fmla="*/ 392 w 481"/>
                <a:gd name="T37" fmla="*/ 0 h 296"/>
                <a:gd name="T38" fmla="*/ 90 w 481"/>
                <a:gd name="T39" fmla="*/ 0 h 296"/>
                <a:gd name="T40" fmla="*/ 59 w 481"/>
                <a:gd name="T41" fmla="*/ 31 h 296"/>
                <a:gd name="T42" fmla="*/ 59 w 481"/>
                <a:gd name="T43" fmla="*/ 231 h 296"/>
                <a:gd name="T44" fmla="*/ 68 w 481"/>
                <a:gd name="T45" fmla="*/ 252 h 296"/>
                <a:gd name="T46" fmla="*/ 22 w 481"/>
                <a:gd name="T47" fmla="*/ 252 h 296"/>
                <a:gd name="T48" fmla="*/ 0 w 481"/>
                <a:gd name="T49" fmla="*/ 274 h 296"/>
                <a:gd name="T50" fmla="*/ 22 w 481"/>
                <a:gd name="T51" fmla="*/ 296 h 296"/>
                <a:gd name="T52" fmla="*/ 459 w 481"/>
                <a:gd name="T53" fmla="*/ 296 h 296"/>
                <a:gd name="T54" fmla="*/ 481 w 481"/>
                <a:gd name="T55" fmla="*/ 274 h 296"/>
                <a:gd name="T56" fmla="*/ 459 w 481"/>
                <a:gd name="T57" fmla="*/ 252 h 296"/>
                <a:gd name="T58" fmla="*/ 68 w 481"/>
                <a:gd name="T59" fmla="*/ 31 h 296"/>
                <a:gd name="T60" fmla="*/ 90 w 481"/>
                <a:gd name="T61" fmla="*/ 10 h 296"/>
                <a:gd name="T62" fmla="*/ 392 w 481"/>
                <a:gd name="T63" fmla="*/ 10 h 296"/>
                <a:gd name="T64" fmla="*/ 413 w 481"/>
                <a:gd name="T65" fmla="*/ 31 h 296"/>
                <a:gd name="T66" fmla="*/ 413 w 481"/>
                <a:gd name="T67" fmla="*/ 231 h 296"/>
                <a:gd name="T68" fmla="*/ 392 w 481"/>
                <a:gd name="T69" fmla="*/ 252 h 296"/>
                <a:gd name="T70" fmla="*/ 90 w 481"/>
                <a:gd name="T71" fmla="*/ 252 h 296"/>
                <a:gd name="T72" fmla="*/ 68 w 481"/>
                <a:gd name="T73" fmla="*/ 231 h 296"/>
                <a:gd name="T74" fmla="*/ 68 w 481"/>
                <a:gd name="T75" fmla="*/ 31 h 296"/>
                <a:gd name="T76" fmla="*/ 459 w 481"/>
                <a:gd name="T77" fmla="*/ 286 h 296"/>
                <a:gd name="T78" fmla="*/ 22 w 481"/>
                <a:gd name="T79" fmla="*/ 286 h 296"/>
                <a:gd name="T80" fmla="*/ 10 w 481"/>
                <a:gd name="T81" fmla="*/ 274 h 296"/>
                <a:gd name="T82" fmla="*/ 22 w 481"/>
                <a:gd name="T83" fmla="*/ 262 h 296"/>
                <a:gd name="T84" fmla="*/ 459 w 481"/>
                <a:gd name="T85" fmla="*/ 262 h 296"/>
                <a:gd name="T86" fmla="*/ 472 w 481"/>
                <a:gd name="T87" fmla="*/ 274 h 296"/>
                <a:gd name="T88" fmla="*/ 459 w 481"/>
                <a:gd name="T89" fmla="*/ 28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1" h="296">
                  <a:moveTo>
                    <a:pt x="97" y="231"/>
                  </a:moveTo>
                  <a:cubicBezTo>
                    <a:pt x="385" y="231"/>
                    <a:pt x="385" y="231"/>
                    <a:pt x="385" y="231"/>
                  </a:cubicBezTo>
                  <a:cubicBezTo>
                    <a:pt x="387" y="231"/>
                    <a:pt x="389" y="229"/>
                    <a:pt x="389" y="227"/>
                  </a:cubicBezTo>
                  <a:cubicBezTo>
                    <a:pt x="389" y="35"/>
                    <a:pt x="389" y="35"/>
                    <a:pt x="389" y="35"/>
                  </a:cubicBezTo>
                  <a:cubicBezTo>
                    <a:pt x="389" y="33"/>
                    <a:pt x="387" y="31"/>
                    <a:pt x="385" y="31"/>
                  </a:cubicBezTo>
                  <a:cubicBezTo>
                    <a:pt x="97" y="31"/>
                    <a:pt x="97" y="31"/>
                    <a:pt x="97" y="31"/>
                  </a:cubicBezTo>
                  <a:cubicBezTo>
                    <a:pt x="94" y="31"/>
                    <a:pt x="92" y="33"/>
                    <a:pt x="92" y="35"/>
                  </a:cubicBezTo>
                  <a:cubicBezTo>
                    <a:pt x="92" y="227"/>
                    <a:pt x="92" y="227"/>
                    <a:pt x="92" y="227"/>
                  </a:cubicBezTo>
                  <a:cubicBezTo>
                    <a:pt x="92" y="229"/>
                    <a:pt x="94" y="231"/>
                    <a:pt x="97" y="231"/>
                  </a:cubicBezTo>
                  <a:close/>
                  <a:moveTo>
                    <a:pt x="102" y="40"/>
                  </a:moveTo>
                  <a:cubicBezTo>
                    <a:pt x="380" y="40"/>
                    <a:pt x="380" y="40"/>
                    <a:pt x="380" y="40"/>
                  </a:cubicBezTo>
                  <a:cubicBezTo>
                    <a:pt x="380" y="222"/>
                    <a:pt x="380" y="222"/>
                    <a:pt x="380" y="222"/>
                  </a:cubicBezTo>
                  <a:cubicBezTo>
                    <a:pt x="102" y="222"/>
                    <a:pt x="102" y="222"/>
                    <a:pt x="102" y="222"/>
                  </a:cubicBezTo>
                  <a:lnTo>
                    <a:pt x="102" y="40"/>
                  </a:lnTo>
                  <a:close/>
                  <a:moveTo>
                    <a:pt x="459" y="252"/>
                  </a:moveTo>
                  <a:cubicBezTo>
                    <a:pt x="414" y="252"/>
                    <a:pt x="414" y="252"/>
                    <a:pt x="414" y="252"/>
                  </a:cubicBezTo>
                  <a:cubicBezTo>
                    <a:pt x="419" y="247"/>
                    <a:pt x="422" y="239"/>
                    <a:pt x="422" y="231"/>
                  </a:cubicBezTo>
                  <a:cubicBezTo>
                    <a:pt x="422" y="31"/>
                    <a:pt x="422" y="31"/>
                    <a:pt x="422" y="31"/>
                  </a:cubicBezTo>
                  <a:cubicBezTo>
                    <a:pt x="422" y="14"/>
                    <a:pt x="409" y="0"/>
                    <a:pt x="392" y="0"/>
                  </a:cubicBezTo>
                  <a:cubicBezTo>
                    <a:pt x="90" y="0"/>
                    <a:pt x="90" y="0"/>
                    <a:pt x="90" y="0"/>
                  </a:cubicBezTo>
                  <a:cubicBezTo>
                    <a:pt x="73" y="0"/>
                    <a:pt x="59" y="14"/>
                    <a:pt x="59" y="31"/>
                  </a:cubicBezTo>
                  <a:cubicBezTo>
                    <a:pt x="59" y="231"/>
                    <a:pt x="59" y="231"/>
                    <a:pt x="59" y="231"/>
                  </a:cubicBezTo>
                  <a:cubicBezTo>
                    <a:pt x="59" y="239"/>
                    <a:pt x="62" y="247"/>
                    <a:pt x="68" y="252"/>
                  </a:cubicBezTo>
                  <a:cubicBezTo>
                    <a:pt x="22" y="252"/>
                    <a:pt x="22" y="252"/>
                    <a:pt x="22" y="252"/>
                  </a:cubicBezTo>
                  <a:cubicBezTo>
                    <a:pt x="10" y="252"/>
                    <a:pt x="0" y="262"/>
                    <a:pt x="0" y="274"/>
                  </a:cubicBezTo>
                  <a:cubicBezTo>
                    <a:pt x="0" y="286"/>
                    <a:pt x="10" y="296"/>
                    <a:pt x="22" y="296"/>
                  </a:cubicBezTo>
                  <a:cubicBezTo>
                    <a:pt x="459" y="296"/>
                    <a:pt x="459" y="296"/>
                    <a:pt x="459" y="296"/>
                  </a:cubicBezTo>
                  <a:cubicBezTo>
                    <a:pt x="471" y="296"/>
                    <a:pt x="481" y="286"/>
                    <a:pt x="481" y="274"/>
                  </a:cubicBezTo>
                  <a:cubicBezTo>
                    <a:pt x="481" y="262"/>
                    <a:pt x="471" y="252"/>
                    <a:pt x="459" y="252"/>
                  </a:cubicBezTo>
                  <a:close/>
                  <a:moveTo>
                    <a:pt x="68" y="31"/>
                  </a:moveTo>
                  <a:cubicBezTo>
                    <a:pt x="68" y="19"/>
                    <a:pt x="78" y="10"/>
                    <a:pt x="90" y="10"/>
                  </a:cubicBezTo>
                  <a:cubicBezTo>
                    <a:pt x="392" y="10"/>
                    <a:pt x="392" y="10"/>
                    <a:pt x="392" y="10"/>
                  </a:cubicBezTo>
                  <a:cubicBezTo>
                    <a:pt x="404" y="10"/>
                    <a:pt x="413" y="19"/>
                    <a:pt x="413" y="31"/>
                  </a:cubicBezTo>
                  <a:cubicBezTo>
                    <a:pt x="413" y="231"/>
                    <a:pt x="413" y="231"/>
                    <a:pt x="413" y="231"/>
                  </a:cubicBezTo>
                  <a:cubicBezTo>
                    <a:pt x="413" y="243"/>
                    <a:pt x="404" y="252"/>
                    <a:pt x="392" y="252"/>
                  </a:cubicBezTo>
                  <a:cubicBezTo>
                    <a:pt x="90" y="252"/>
                    <a:pt x="90" y="252"/>
                    <a:pt x="90" y="252"/>
                  </a:cubicBezTo>
                  <a:cubicBezTo>
                    <a:pt x="78" y="252"/>
                    <a:pt x="68" y="243"/>
                    <a:pt x="68" y="231"/>
                  </a:cubicBezTo>
                  <a:lnTo>
                    <a:pt x="68" y="31"/>
                  </a:lnTo>
                  <a:close/>
                  <a:moveTo>
                    <a:pt x="459" y="286"/>
                  </a:moveTo>
                  <a:cubicBezTo>
                    <a:pt x="22" y="286"/>
                    <a:pt x="22" y="286"/>
                    <a:pt x="22" y="286"/>
                  </a:cubicBezTo>
                  <a:cubicBezTo>
                    <a:pt x="15" y="286"/>
                    <a:pt x="10" y="281"/>
                    <a:pt x="10" y="274"/>
                  </a:cubicBezTo>
                  <a:cubicBezTo>
                    <a:pt x="10" y="267"/>
                    <a:pt x="15" y="262"/>
                    <a:pt x="22" y="262"/>
                  </a:cubicBezTo>
                  <a:cubicBezTo>
                    <a:pt x="459" y="262"/>
                    <a:pt x="459" y="262"/>
                    <a:pt x="459" y="262"/>
                  </a:cubicBezTo>
                  <a:cubicBezTo>
                    <a:pt x="466" y="262"/>
                    <a:pt x="472" y="267"/>
                    <a:pt x="472" y="274"/>
                  </a:cubicBezTo>
                  <a:cubicBezTo>
                    <a:pt x="472" y="281"/>
                    <a:pt x="466" y="286"/>
                    <a:pt x="459" y="286"/>
                  </a:cubicBezTo>
                  <a:close/>
                </a:path>
              </a:pathLst>
            </a:custGeom>
            <a:solidFill>
              <a:schemeClr val="tx1">
                <a:lumMod val="50000"/>
              </a:schemeClr>
            </a:solidFill>
            <a:ln w="12700">
              <a:solidFill>
                <a:schemeClr val="tx1">
                  <a:lumMod val="50000"/>
                </a:schemeClr>
              </a:solidFill>
            </a:ln>
          </p:spPr>
          <p:txBody>
            <a:bodyPr vert="horz" wrap="square" lIns="91440" tIns="45720" rIns="91440" bIns="45720" numCol="1" anchor="t" anchorCtr="0" compatLnSpc="1">
              <a:prstTxWarp prst="textNoShape">
                <a:avLst/>
              </a:prstTxWarp>
            </a:bodyPr>
            <a:lstStyle/>
            <a:p>
              <a:pPr defTabSz="1219170"/>
              <a:endParaRPr lang="en-US" sz="2400">
                <a:solidFill>
                  <a:srgbClr val="FFFFFF"/>
                </a:solidFill>
                <a:latin typeface="Open Sans Light"/>
              </a:endParaRPr>
            </a:p>
          </p:txBody>
        </p:sp>
      </p:grpSp>
      <p:grpSp>
        <p:nvGrpSpPr>
          <p:cNvPr id="53" name="Group 52">
            <a:extLst>
              <a:ext uri="{FF2B5EF4-FFF2-40B4-BE49-F238E27FC236}">
                <a16:creationId xmlns:a16="http://schemas.microsoft.com/office/drawing/2014/main" id="{DF10A338-D8D9-414C-3E73-871BD7BCC99B}"/>
              </a:ext>
            </a:extLst>
          </p:cNvPr>
          <p:cNvGrpSpPr>
            <a:grpSpLocks noChangeAspect="1"/>
          </p:cNvGrpSpPr>
          <p:nvPr/>
        </p:nvGrpSpPr>
        <p:grpSpPr>
          <a:xfrm>
            <a:off x="2244510" y="3440446"/>
            <a:ext cx="548640" cy="548640"/>
            <a:chOff x="2727520" y="2389749"/>
            <a:chExt cx="1097280" cy="1097280"/>
          </a:xfrm>
        </p:grpSpPr>
        <p:sp>
          <p:nvSpPr>
            <p:cNvPr id="54" name="Oval 10">
              <a:extLst>
                <a:ext uri="{FF2B5EF4-FFF2-40B4-BE49-F238E27FC236}">
                  <a16:creationId xmlns:a16="http://schemas.microsoft.com/office/drawing/2014/main" id="{6753290D-4541-5FA3-9872-FCF2656C7956}"/>
                </a:ext>
              </a:extLst>
            </p:cNvPr>
            <p:cNvSpPr>
              <a:spLocks noChangeAspect="1" noChangeArrowheads="1"/>
            </p:cNvSpPr>
            <p:nvPr/>
          </p:nvSpPr>
          <p:spPr bwMode="auto">
            <a:xfrm>
              <a:off x="2727520" y="2389749"/>
              <a:ext cx="1097280" cy="1097280"/>
            </a:xfrm>
            <a:prstGeom prst="ellipse">
              <a:avLst/>
            </a:prstGeom>
            <a:solidFill>
              <a:srgbClr val="97AEA0"/>
            </a:solid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Open Sans Light"/>
              </a:endParaRPr>
            </a:p>
          </p:txBody>
        </p:sp>
        <p:sp>
          <p:nvSpPr>
            <p:cNvPr id="55" name="Freeform 34">
              <a:extLst>
                <a:ext uri="{FF2B5EF4-FFF2-40B4-BE49-F238E27FC236}">
                  <a16:creationId xmlns:a16="http://schemas.microsoft.com/office/drawing/2014/main" id="{82B975DD-A429-8783-ADDD-0B2BE13C4A49}"/>
                </a:ext>
              </a:extLst>
            </p:cNvPr>
            <p:cNvSpPr>
              <a:spLocks noChangeAspect="1" noEditPoints="1"/>
            </p:cNvSpPr>
            <p:nvPr/>
          </p:nvSpPr>
          <p:spPr bwMode="auto">
            <a:xfrm>
              <a:off x="2905950" y="2711253"/>
              <a:ext cx="740420" cy="454922"/>
            </a:xfrm>
            <a:custGeom>
              <a:avLst/>
              <a:gdLst>
                <a:gd name="T0" fmla="*/ 97 w 481"/>
                <a:gd name="T1" fmla="*/ 231 h 296"/>
                <a:gd name="T2" fmla="*/ 385 w 481"/>
                <a:gd name="T3" fmla="*/ 231 h 296"/>
                <a:gd name="T4" fmla="*/ 389 w 481"/>
                <a:gd name="T5" fmla="*/ 227 h 296"/>
                <a:gd name="T6" fmla="*/ 389 w 481"/>
                <a:gd name="T7" fmla="*/ 35 h 296"/>
                <a:gd name="T8" fmla="*/ 385 w 481"/>
                <a:gd name="T9" fmla="*/ 31 h 296"/>
                <a:gd name="T10" fmla="*/ 97 w 481"/>
                <a:gd name="T11" fmla="*/ 31 h 296"/>
                <a:gd name="T12" fmla="*/ 92 w 481"/>
                <a:gd name="T13" fmla="*/ 35 h 296"/>
                <a:gd name="T14" fmla="*/ 92 w 481"/>
                <a:gd name="T15" fmla="*/ 227 h 296"/>
                <a:gd name="T16" fmla="*/ 97 w 481"/>
                <a:gd name="T17" fmla="*/ 231 h 296"/>
                <a:gd name="T18" fmla="*/ 102 w 481"/>
                <a:gd name="T19" fmla="*/ 40 h 296"/>
                <a:gd name="T20" fmla="*/ 380 w 481"/>
                <a:gd name="T21" fmla="*/ 40 h 296"/>
                <a:gd name="T22" fmla="*/ 380 w 481"/>
                <a:gd name="T23" fmla="*/ 222 h 296"/>
                <a:gd name="T24" fmla="*/ 102 w 481"/>
                <a:gd name="T25" fmla="*/ 222 h 296"/>
                <a:gd name="T26" fmla="*/ 102 w 481"/>
                <a:gd name="T27" fmla="*/ 40 h 296"/>
                <a:gd name="T28" fmla="*/ 459 w 481"/>
                <a:gd name="T29" fmla="*/ 252 h 296"/>
                <a:gd name="T30" fmla="*/ 414 w 481"/>
                <a:gd name="T31" fmla="*/ 252 h 296"/>
                <a:gd name="T32" fmla="*/ 422 w 481"/>
                <a:gd name="T33" fmla="*/ 231 h 296"/>
                <a:gd name="T34" fmla="*/ 422 w 481"/>
                <a:gd name="T35" fmla="*/ 31 h 296"/>
                <a:gd name="T36" fmla="*/ 392 w 481"/>
                <a:gd name="T37" fmla="*/ 0 h 296"/>
                <a:gd name="T38" fmla="*/ 90 w 481"/>
                <a:gd name="T39" fmla="*/ 0 h 296"/>
                <a:gd name="T40" fmla="*/ 59 w 481"/>
                <a:gd name="T41" fmla="*/ 31 h 296"/>
                <a:gd name="T42" fmla="*/ 59 w 481"/>
                <a:gd name="T43" fmla="*/ 231 h 296"/>
                <a:gd name="T44" fmla="*/ 68 w 481"/>
                <a:gd name="T45" fmla="*/ 252 h 296"/>
                <a:gd name="T46" fmla="*/ 22 w 481"/>
                <a:gd name="T47" fmla="*/ 252 h 296"/>
                <a:gd name="T48" fmla="*/ 0 w 481"/>
                <a:gd name="T49" fmla="*/ 274 h 296"/>
                <a:gd name="T50" fmla="*/ 22 w 481"/>
                <a:gd name="T51" fmla="*/ 296 h 296"/>
                <a:gd name="T52" fmla="*/ 459 w 481"/>
                <a:gd name="T53" fmla="*/ 296 h 296"/>
                <a:gd name="T54" fmla="*/ 481 w 481"/>
                <a:gd name="T55" fmla="*/ 274 h 296"/>
                <a:gd name="T56" fmla="*/ 459 w 481"/>
                <a:gd name="T57" fmla="*/ 252 h 296"/>
                <a:gd name="T58" fmla="*/ 68 w 481"/>
                <a:gd name="T59" fmla="*/ 31 h 296"/>
                <a:gd name="T60" fmla="*/ 90 w 481"/>
                <a:gd name="T61" fmla="*/ 10 h 296"/>
                <a:gd name="T62" fmla="*/ 392 w 481"/>
                <a:gd name="T63" fmla="*/ 10 h 296"/>
                <a:gd name="T64" fmla="*/ 413 w 481"/>
                <a:gd name="T65" fmla="*/ 31 h 296"/>
                <a:gd name="T66" fmla="*/ 413 w 481"/>
                <a:gd name="T67" fmla="*/ 231 h 296"/>
                <a:gd name="T68" fmla="*/ 392 w 481"/>
                <a:gd name="T69" fmla="*/ 252 h 296"/>
                <a:gd name="T70" fmla="*/ 90 w 481"/>
                <a:gd name="T71" fmla="*/ 252 h 296"/>
                <a:gd name="T72" fmla="*/ 68 w 481"/>
                <a:gd name="T73" fmla="*/ 231 h 296"/>
                <a:gd name="T74" fmla="*/ 68 w 481"/>
                <a:gd name="T75" fmla="*/ 31 h 296"/>
                <a:gd name="T76" fmla="*/ 459 w 481"/>
                <a:gd name="T77" fmla="*/ 286 h 296"/>
                <a:gd name="T78" fmla="*/ 22 w 481"/>
                <a:gd name="T79" fmla="*/ 286 h 296"/>
                <a:gd name="T80" fmla="*/ 10 w 481"/>
                <a:gd name="T81" fmla="*/ 274 h 296"/>
                <a:gd name="T82" fmla="*/ 22 w 481"/>
                <a:gd name="T83" fmla="*/ 262 h 296"/>
                <a:gd name="T84" fmla="*/ 459 w 481"/>
                <a:gd name="T85" fmla="*/ 262 h 296"/>
                <a:gd name="T86" fmla="*/ 472 w 481"/>
                <a:gd name="T87" fmla="*/ 274 h 296"/>
                <a:gd name="T88" fmla="*/ 459 w 481"/>
                <a:gd name="T89" fmla="*/ 28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1" h="296">
                  <a:moveTo>
                    <a:pt x="97" y="231"/>
                  </a:moveTo>
                  <a:cubicBezTo>
                    <a:pt x="385" y="231"/>
                    <a:pt x="385" y="231"/>
                    <a:pt x="385" y="231"/>
                  </a:cubicBezTo>
                  <a:cubicBezTo>
                    <a:pt x="387" y="231"/>
                    <a:pt x="389" y="229"/>
                    <a:pt x="389" y="227"/>
                  </a:cubicBezTo>
                  <a:cubicBezTo>
                    <a:pt x="389" y="35"/>
                    <a:pt x="389" y="35"/>
                    <a:pt x="389" y="35"/>
                  </a:cubicBezTo>
                  <a:cubicBezTo>
                    <a:pt x="389" y="33"/>
                    <a:pt x="387" y="31"/>
                    <a:pt x="385" y="31"/>
                  </a:cubicBezTo>
                  <a:cubicBezTo>
                    <a:pt x="97" y="31"/>
                    <a:pt x="97" y="31"/>
                    <a:pt x="97" y="31"/>
                  </a:cubicBezTo>
                  <a:cubicBezTo>
                    <a:pt x="94" y="31"/>
                    <a:pt x="92" y="33"/>
                    <a:pt x="92" y="35"/>
                  </a:cubicBezTo>
                  <a:cubicBezTo>
                    <a:pt x="92" y="227"/>
                    <a:pt x="92" y="227"/>
                    <a:pt x="92" y="227"/>
                  </a:cubicBezTo>
                  <a:cubicBezTo>
                    <a:pt x="92" y="229"/>
                    <a:pt x="94" y="231"/>
                    <a:pt x="97" y="231"/>
                  </a:cubicBezTo>
                  <a:close/>
                  <a:moveTo>
                    <a:pt x="102" y="40"/>
                  </a:moveTo>
                  <a:cubicBezTo>
                    <a:pt x="380" y="40"/>
                    <a:pt x="380" y="40"/>
                    <a:pt x="380" y="40"/>
                  </a:cubicBezTo>
                  <a:cubicBezTo>
                    <a:pt x="380" y="222"/>
                    <a:pt x="380" y="222"/>
                    <a:pt x="380" y="222"/>
                  </a:cubicBezTo>
                  <a:cubicBezTo>
                    <a:pt x="102" y="222"/>
                    <a:pt x="102" y="222"/>
                    <a:pt x="102" y="222"/>
                  </a:cubicBezTo>
                  <a:lnTo>
                    <a:pt x="102" y="40"/>
                  </a:lnTo>
                  <a:close/>
                  <a:moveTo>
                    <a:pt x="459" y="252"/>
                  </a:moveTo>
                  <a:cubicBezTo>
                    <a:pt x="414" y="252"/>
                    <a:pt x="414" y="252"/>
                    <a:pt x="414" y="252"/>
                  </a:cubicBezTo>
                  <a:cubicBezTo>
                    <a:pt x="419" y="247"/>
                    <a:pt x="422" y="239"/>
                    <a:pt x="422" y="231"/>
                  </a:cubicBezTo>
                  <a:cubicBezTo>
                    <a:pt x="422" y="31"/>
                    <a:pt x="422" y="31"/>
                    <a:pt x="422" y="31"/>
                  </a:cubicBezTo>
                  <a:cubicBezTo>
                    <a:pt x="422" y="14"/>
                    <a:pt x="409" y="0"/>
                    <a:pt x="392" y="0"/>
                  </a:cubicBezTo>
                  <a:cubicBezTo>
                    <a:pt x="90" y="0"/>
                    <a:pt x="90" y="0"/>
                    <a:pt x="90" y="0"/>
                  </a:cubicBezTo>
                  <a:cubicBezTo>
                    <a:pt x="73" y="0"/>
                    <a:pt x="59" y="14"/>
                    <a:pt x="59" y="31"/>
                  </a:cubicBezTo>
                  <a:cubicBezTo>
                    <a:pt x="59" y="231"/>
                    <a:pt x="59" y="231"/>
                    <a:pt x="59" y="231"/>
                  </a:cubicBezTo>
                  <a:cubicBezTo>
                    <a:pt x="59" y="239"/>
                    <a:pt x="62" y="247"/>
                    <a:pt x="68" y="252"/>
                  </a:cubicBezTo>
                  <a:cubicBezTo>
                    <a:pt x="22" y="252"/>
                    <a:pt x="22" y="252"/>
                    <a:pt x="22" y="252"/>
                  </a:cubicBezTo>
                  <a:cubicBezTo>
                    <a:pt x="10" y="252"/>
                    <a:pt x="0" y="262"/>
                    <a:pt x="0" y="274"/>
                  </a:cubicBezTo>
                  <a:cubicBezTo>
                    <a:pt x="0" y="286"/>
                    <a:pt x="10" y="296"/>
                    <a:pt x="22" y="296"/>
                  </a:cubicBezTo>
                  <a:cubicBezTo>
                    <a:pt x="459" y="296"/>
                    <a:pt x="459" y="296"/>
                    <a:pt x="459" y="296"/>
                  </a:cubicBezTo>
                  <a:cubicBezTo>
                    <a:pt x="471" y="296"/>
                    <a:pt x="481" y="286"/>
                    <a:pt x="481" y="274"/>
                  </a:cubicBezTo>
                  <a:cubicBezTo>
                    <a:pt x="481" y="262"/>
                    <a:pt x="471" y="252"/>
                    <a:pt x="459" y="252"/>
                  </a:cubicBezTo>
                  <a:close/>
                  <a:moveTo>
                    <a:pt x="68" y="31"/>
                  </a:moveTo>
                  <a:cubicBezTo>
                    <a:pt x="68" y="19"/>
                    <a:pt x="78" y="10"/>
                    <a:pt x="90" y="10"/>
                  </a:cubicBezTo>
                  <a:cubicBezTo>
                    <a:pt x="392" y="10"/>
                    <a:pt x="392" y="10"/>
                    <a:pt x="392" y="10"/>
                  </a:cubicBezTo>
                  <a:cubicBezTo>
                    <a:pt x="404" y="10"/>
                    <a:pt x="413" y="19"/>
                    <a:pt x="413" y="31"/>
                  </a:cubicBezTo>
                  <a:cubicBezTo>
                    <a:pt x="413" y="231"/>
                    <a:pt x="413" y="231"/>
                    <a:pt x="413" y="231"/>
                  </a:cubicBezTo>
                  <a:cubicBezTo>
                    <a:pt x="413" y="243"/>
                    <a:pt x="404" y="252"/>
                    <a:pt x="392" y="252"/>
                  </a:cubicBezTo>
                  <a:cubicBezTo>
                    <a:pt x="90" y="252"/>
                    <a:pt x="90" y="252"/>
                    <a:pt x="90" y="252"/>
                  </a:cubicBezTo>
                  <a:cubicBezTo>
                    <a:pt x="78" y="252"/>
                    <a:pt x="68" y="243"/>
                    <a:pt x="68" y="231"/>
                  </a:cubicBezTo>
                  <a:lnTo>
                    <a:pt x="68" y="31"/>
                  </a:lnTo>
                  <a:close/>
                  <a:moveTo>
                    <a:pt x="459" y="286"/>
                  </a:moveTo>
                  <a:cubicBezTo>
                    <a:pt x="22" y="286"/>
                    <a:pt x="22" y="286"/>
                    <a:pt x="22" y="286"/>
                  </a:cubicBezTo>
                  <a:cubicBezTo>
                    <a:pt x="15" y="286"/>
                    <a:pt x="10" y="281"/>
                    <a:pt x="10" y="274"/>
                  </a:cubicBezTo>
                  <a:cubicBezTo>
                    <a:pt x="10" y="267"/>
                    <a:pt x="15" y="262"/>
                    <a:pt x="22" y="262"/>
                  </a:cubicBezTo>
                  <a:cubicBezTo>
                    <a:pt x="459" y="262"/>
                    <a:pt x="459" y="262"/>
                    <a:pt x="459" y="262"/>
                  </a:cubicBezTo>
                  <a:cubicBezTo>
                    <a:pt x="466" y="262"/>
                    <a:pt x="472" y="267"/>
                    <a:pt x="472" y="274"/>
                  </a:cubicBezTo>
                  <a:cubicBezTo>
                    <a:pt x="472" y="281"/>
                    <a:pt x="466" y="286"/>
                    <a:pt x="459" y="286"/>
                  </a:cubicBezTo>
                  <a:close/>
                </a:path>
              </a:pathLst>
            </a:custGeom>
            <a:solidFill>
              <a:schemeClr val="tx1">
                <a:lumMod val="50000"/>
              </a:schemeClr>
            </a:solidFill>
            <a:ln w="12700">
              <a:solidFill>
                <a:schemeClr val="tx1">
                  <a:lumMod val="50000"/>
                </a:schemeClr>
              </a:solidFill>
            </a:ln>
          </p:spPr>
          <p:txBody>
            <a:bodyPr vert="horz" wrap="square" lIns="91440" tIns="45720" rIns="91440" bIns="45720" numCol="1" anchor="t" anchorCtr="0" compatLnSpc="1">
              <a:prstTxWarp prst="textNoShape">
                <a:avLst/>
              </a:prstTxWarp>
            </a:bodyPr>
            <a:lstStyle/>
            <a:p>
              <a:pPr defTabSz="1219170"/>
              <a:endParaRPr lang="en-US" sz="2400">
                <a:solidFill>
                  <a:srgbClr val="FFFFFF"/>
                </a:solidFill>
                <a:latin typeface="Open Sans Light"/>
              </a:endParaRPr>
            </a:p>
          </p:txBody>
        </p:sp>
      </p:grpSp>
      <p:sp>
        <p:nvSpPr>
          <p:cNvPr id="56" name="Subtitle 2">
            <a:extLst>
              <a:ext uri="{FF2B5EF4-FFF2-40B4-BE49-F238E27FC236}">
                <a16:creationId xmlns:a16="http://schemas.microsoft.com/office/drawing/2014/main" id="{3FB4B777-3843-EB86-31AC-8A30D9EA0782}"/>
              </a:ext>
            </a:extLst>
          </p:cNvPr>
          <p:cNvSpPr txBox="1">
            <a:spLocks/>
          </p:cNvSpPr>
          <p:nvPr/>
        </p:nvSpPr>
        <p:spPr>
          <a:xfrm>
            <a:off x="4031609" y="2423909"/>
            <a:ext cx="536084" cy="187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CA" sz="1000" b="1" dirty="0">
                <a:solidFill>
                  <a:srgbClr val="75871D"/>
                </a:solidFill>
                <a:latin typeface="Arial"/>
                <a:cs typeface="Arial"/>
              </a:rPr>
              <a:t>IESO</a:t>
            </a:r>
            <a:endParaRPr lang="en-US" sz="1000" b="1" dirty="0">
              <a:solidFill>
                <a:srgbClr val="75871D"/>
              </a:solidFill>
              <a:latin typeface="Arial" panose="020B0604020202020204" pitchFamily="34" charset="0"/>
              <a:cs typeface="Arial" panose="020B0604020202020204" pitchFamily="34" charset="0"/>
            </a:endParaRPr>
          </a:p>
        </p:txBody>
      </p:sp>
      <p:sp>
        <p:nvSpPr>
          <p:cNvPr id="57" name="Subtitle 2">
            <a:extLst>
              <a:ext uri="{FF2B5EF4-FFF2-40B4-BE49-F238E27FC236}">
                <a16:creationId xmlns:a16="http://schemas.microsoft.com/office/drawing/2014/main" id="{BB7E340A-8AC6-9EFD-1386-9E98640D2AF6}"/>
              </a:ext>
            </a:extLst>
          </p:cNvPr>
          <p:cNvSpPr txBox="1">
            <a:spLocks/>
          </p:cNvSpPr>
          <p:nvPr/>
        </p:nvSpPr>
        <p:spPr>
          <a:xfrm>
            <a:off x="3555243" y="2423909"/>
            <a:ext cx="536084" cy="187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CA" sz="1000" b="1" dirty="0">
                <a:solidFill>
                  <a:srgbClr val="75871D"/>
                </a:solidFill>
                <a:latin typeface="Arial"/>
                <a:cs typeface="Arial"/>
              </a:rPr>
              <a:t>TO</a:t>
            </a:r>
            <a:endParaRPr lang="en-US" sz="1000" b="1" dirty="0">
              <a:solidFill>
                <a:srgbClr val="75871D"/>
              </a:solidFill>
              <a:latin typeface="Arial" panose="020B0604020202020204" pitchFamily="34" charset="0"/>
              <a:cs typeface="Arial" panose="020B0604020202020204" pitchFamily="34" charset="0"/>
            </a:endParaRPr>
          </a:p>
        </p:txBody>
      </p:sp>
      <p:sp>
        <p:nvSpPr>
          <p:cNvPr id="58" name="Subtitle 2">
            <a:extLst>
              <a:ext uri="{FF2B5EF4-FFF2-40B4-BE49-F238E27FC236}">
                <a16:creationId xmlns:a16="http://schemas.microsoft.com/office/drawing/2014/main" id="{857B24D9-4E71-337D-27CB-4E37C3133A50}"/>
              </a:ext>
            </a:extLst>
          </p:cNvPr>
          <p:cNvSpPr txBox="1">
            <a:spLocks/>
          </p:cNvSpPr>
          <p:nvPr/>
        </p:nvSpPr>
        <p:spPr>
          <a:xfrm>
            <a:off x="2244096" y="3974397"/>
            <a:ext cx="536084" cy="187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CA" sz="1000" b="1" dirty="0">
                <a:solidFill>
                  <a:srgbClr val="75871D"/>
                </a:solidFill>
                <a:latin typeface="Arial"/>
                <a:cs typeface="Arial"/>
              </a:rPr>
              <a:t>DSO</a:t>
            </a:r>
            <a:endParaRPr lang="en-US" sz="1000" b="1" dirty="0">
              <a:solidFill>
                <a:srgbClr val="75871D"/>
              </a:solidFill>
              <a:latin typeface="Arial" panose="020B0604020202020204" pitchFamily="34" charset="0"/>
              <a:cs typeface="Arial" panose="020B0604020202020204" pitchFamily="34" charset="0"/>
            </a:endParaRPr>
          </a:p>
        </p:txBody>
      </p:sp>
      <p:sp>
        <p:nvSpPr>
          <p:cNvPr id="59" name="Subtitle 2">
            <a:extLst>
              <a:ext uri="{FF2B5EF4-FFF2-40B4-BE49-F238E27FC236}">
                <a16:creationId xmlns:a16="http://schemas.microsoft.com/office/drawing/2014/main" id="{EDDF13EA-A039-B287-A8A5-951C6FB5A65F}"/>
              </a:ext>
            </a:extLst>
          </p:cNvPr>
          <p:cNvSpPr txBox="1">
            <a:spLocks/>
          </p:cNvSpPr>
          <p:nvPr/>
        </p:nvSpPr>
        <p:spPr>
          <a:xfrm>
            <a:off x="1767731" y="3974398"/>
            <a:ext cx="536084" cy="187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CA" sz="1000" b="1" dirty="0">
                <a:solidFill>
                  <a:srgbClr val="75871D"/>
                </a:solidFill>
                <a:latin typeface="Arial"/>
                <a:cs typeface="Arial"/>
              </a:rPr>
              <a:t>LDC</a:t>
            </a:r>
            <a:endParaRPr lang="en-US" sz="1000" b="1" dirty="0">
              <a:solidFill>
                <a:srgbClr val="75871D"/>
              </a:solidFill>
              <a:latin typeface="Arial" panose="020B0604020202020204" pitchFamily="34" charset="0"/>
              <a:cs typeface="Arial" panose="020B0604020202020204" pitchFamily="34" charset="0"/>
            </a:endParaRPr>
          </a:p>
        </p:txBody>
      </p:sp>
      <p:cxnSp>
        <p:nvCxnSpPr>
          <p:cNvPr id="61" name="Straight Connector 60">
            <a:extLst>
              <a:ext uri="{FF2B5EF4-FFF2-40B4-BE49-F238E27FC236}">
                <a16:creationId xmlns:a16="http://schemas.microsoft.com/office/drawing/2014/main" id="{7BBD7020-BB54-B6BE-C06F-69DB37F5EDE8}"/>
              </a:ext>
            </a:extLst>
          </p:cNvPr>
          <p:cNvCxnSpPr/>
          <p:nvPr/>
        </p:nvCxnSpPr>
        <p:spPr>
          <a:xfrm>
            <a:off x="672674" y="2857461"/>
            <a:ext cx="5322958" cy="0"/>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Subtitle 2">
            <a:extLst>
              <a:ext uri="{FF2B5EF4-FFF2-40B4-BE49-F238E27FC236}">
                <a16:creationId xmlns:a16="http://schemas.microsoft.com/office/drawing/2014/main" id="{49DC180F-AD1E-D276-8581-CAB12CC15E14}"/>
              </a:ext>
            </a:extLst>
          </p:cNvPr>
          <p:cNvSpPr txBox="1">
            <a:spLocks/>
          </p:cNvSpPr>
          <p:nvPr/>
        </p:nvSpPr>
        <p:spPr>
          <a:xfrm>
            <a:off x="863362" y="2564974"/>
            <a:ext cx="1002868" cy="187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CA" sz="800" b="1" dirty="0">
                <a:solidFill>
                  <a:srgbClr val="75871D"/>
                </a:solidFill>
                <a:latin typeface="Arial"/>
                <a:cs typeface="Arial"/>
              </a:rPr>
              <a:t>Transmission</a:t>
            </a:r>
            <a:endParaRPr lang="en-US" sz="800" b="1" dirty="0">
              <a:solidFill>
                <a:srgbClr val="75871D"/>
              </a:solidFill>
              <a:latin typeface="Arial" panose="020B0604020202020204" pitchFamily="34" charset="0"/>
              <a:cs typeface="Arial" panose="020B0604020202020204" pitchFamily="34" charset="0"/>
            </a:endParaRPr>
          </a:p>
        </p:txBody>
      </p:sp>
      <p:sp>
        <p:nvSpPr>
          <p:cNvPr id="63" name="Subtitle 2">
            <a:extLst>
              <a:ext uri="{FF2B5EF4-FFF2-40B4-BE49-F238E27FC236}">
                <a16:creationId xmlns:a16="http://schemas.microsoft.com/office/drawing/2014/main" id="{5AA03B99-BC2F-2778-AC1B-4554F2E5F677}"/>
              </a:ext>
            </a:extLst>
          </p:cNvPr>
          <p:cNvSpPr txBox="1">
            <a:spLocks/>
          </p:cNvSpPr>
          <p:nvPr/>
        </p:nvSpPr>
        <p:spPr>
          <a:xfrm>
            <a:off x="863362" y="2871702"/>
            <a:ext cx="1002868" cy="187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CA" sz="800" b="1" dirty="0">
                <a:solidFill>
                  <a:srgbClr val="75871D"/>
                </a:solidFill>
                <a:latin typeface="Arial"/>
                <a:cs typeface="Arial"/>
              </a:rPr>
              <a:t>Distribution</a:t>
            </a:r>
            <a:endParaRPr lang="en-US" sz="800" b="1" dirty="0">
              <a:solidFill>
                <a:srgbClr val="75871D"/>
              </a:solidFill>
              <a:latin typeface="Arial" panose="020B0604020202020204" pitchFamily="34" charset="0"/>
              <a:cs typeface="Arial" panose="020B0604020202020204" pitchFamily="34" charset="0"/>
            </a:endParaRPr>
          </a:p>
        </p:txBody>
      </p:sp>
      <p:sp>
        <p:nvSpPr>
          <p:cNvPr id="64" name="Subtitle 2">
            <a:extLst>
              <a:ext uri="{FF2B5EF4-FFF2-40B4-BE49-F238E27FC236}">
                <a16:creationId xmlns:a16="http://schemas.microsoft.com/office/drawing/2014/main" id="{E6D278F6-9493-484E-A06B-A8E28E85BB96}"/>
              </a:ext>
            </a:extLst>
          </p:cNvPr>
          <p:cNvSpPr txBox="1">
            <a:spLocks/>
          </p:cNvSpPr>
          <p:nvPr/>
        </p:nvSpPr>
        <p:spPr>
          <a:xfrm>
            <a:off x="4114542" y="4727429"/>
            <a:ext cx="1194413" cy="187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CA" sz="1000" b="1" dirty="0">
                <a:solidFill>
                  <a:srgbClr val="75871D"/>
                </a:solidFill>
                <a:latin typeface="Arial"/>
                <a:cs typeface="Arial"/>
              </a:rPr>
              <a:t>Aggregators</a:t>
            </a:r>
            <a:endParaRPr lang="en-US" sz="1000" b="1" dirty="0">
              <a:solidFill>
                <a:srgbClr val="75871D"/>
              </a:solidFill>
              <a:latin typeface="Arial" panose="020B0604020202020204" pitchFamily="34" charset="0"/>
              <a:cs typeface="Arial" panose="020B0604020202020204" pitchFamily="34" charset="0"/>
            </a:endParaRPr>
          </a:p>
        </p:txBody>
      </p:sp>
      <p:sp>
        <p:nvSpPr>
          <p:cNvPr id="65" name="Subtitle 2">
            <a:extLst>
              <a:ext uri="{FF2B5EF4-FFF2-40B4-BE49-F238E27FC236}">
                <a16:creationId xmlns:a16="http://schemas.microsoft.com/office/drawing/2014/main" id="{AD8761EA-6002-BBB9-6D66-E12C0339B89D}"/>
              </a:ext>
            </a:extLst>
          </p:cNvPr>
          <p:cNvSpPr txBox="1">
            <a:spLocks/>
          </p:cNvSpPr>
          <p:nvPr/>
        </p:nvSpPr>
        <p:spPr>
          <a:xfrm>
            <a:off x="4230162" y="5601772"/>
            <a:ext cx="1416933" cy="187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CA" sz="1000" b="1" dirty="0">
                <a:solidFill>
                  <a:srgbClr val="75871D"/>
                </a:solidFill>
                <a:latin typeface="Arial"/>
                <a:cs typeface="Arial"/>
              </a:rPr>
              <a:t>Distributed Energy Resources</a:t>
            </a:r>
            <a:endParaRPr lang="en-US" sz="1000" b="1" dirty="0">
              <a:solidFill>
                <a:srgbClr val="75871D"/>
              </a:solidFill>
              <a:latin typeface="Arial" panose="020B0604020202020204" pitchFamily="34" charset="0"/>
              <a:cs typeface="Arial" panose="020B0604020202020204" pitchFamily="34" charset="0"/>
            </a:endParaRPr>
          </a:p>
        </p:txBody>
      </p:sp>
      <p:cxnSp>
        <p:nvCxnSpPr>
          <p:cNvPr id="69" name="Straight Arrow Connector 66">
            <a:extLst>
              <a:ext uri="{FF2B5EF4-FFF2-40B4-BE49-F238E27FC236}">
                <a16:creationId xmlns:a16="http://schemas.microsoft.com/office/drawing/2014/main" id="{AFB7464B-9B81-FEDF-AAB4-8349D8F3F7F4}"/>
              </a:ext>
            </a:extLst>
          </p:cNvPr>
          <p:cNvCxnSpPr>
            <a:cxnSpLocks/>
          </p:cNvCxnSpPr>
          <p:nvPr/>
        </p:nvCxnSpPr>
        <p:spPr>
          <a:xfrm flipV="1">
            <a:off x="2875701" y="2649019"/>
            <a:ext cx="1423950" cy="942444"/>
          </a:xfrm>
          <a:prstGeom prst="bentConnector3">
            <a:avLst>
              <a:gd name="adj1" fmla="val 99946"/>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47EE0FFA-2162-143A-F355-A92628F499C8}"/>
              </a:ext>
            </a:extLst>
          </p:cNvPr>
          <p:cNvCxnSpPr>
            <a:cxnSpLocks/>
          </p:cNvCxnSpPr>
          <p:nvPr/>
        </p:nvCxnSpPr>
        <p:spPr>
          <a:xfrm flipV="1">
            <a:off x="2498910" y="2663627"/>
            <a:ext cx="1324375" cy="1042479"/>
          </a:xfrm>
          <a:prstGeom prst="bentConnector3">
            <a:avLst>
              <a:gd name="adj1" fmla="val 100345"/>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07EA2A08-4682-67DF-438A-D8AEE33F4A71}"/>
              </a:ext>
            </a:extLst>
          </p:cNvPr>
          <p:cNvCxnSpPr>
            <a:cxnSpLocks/>
            <a:stCxn id="58" idx="2"/>
          </p:cNvCxnSpPr>
          <p:nvPr/>
        </p:nvCxnSpPr>
        <p:spPr>
          <a:xfrm rot="16200000" flipH="1">
            <a:off x="3314407" y="3359697"/>
            <a:ext cx="313197" cy="1917734"/>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83E74346-7399-6C22-B063-EC43D3D16010}"/>
              </a:ext>
            </a:extLst>
          </p:cNvPr>
          <p:cNvCxnSpPr>
            <a:cxnSpLocks/>
          </p:cNvCxnSpPr>
          <p:nvPr/>
        </p:nvCxnSpPr>
        <p:spPr>
          <a:xfrm rot="16200000" flipH="1">
            <a:off x="2827514" y="3846591"/>
            <a:ext cx="1182644" cy="1813395"/>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Subtitle 2">
            <a:extLst>
              <a:ext uri="{FF2B5EF4-FFF2-40B4-BE49-F238E27FC236}">
                <a16:creationId xmlns:a16="http://schemas.microsoft.com/office/drawing/2014/main" id="{199D39D0-E16C-39C3-D29F-5740CDE10CB7}"/>
              </a:ext>
            </a:extLst>
          </p:cNvPr>
          <p:cNvSpPr txBox="1">
            <a:spLocks/>
          </p:cNvSpPr>
          <p:nvPr/>
        </p:nvSpPr>
        <p:spPr>
          <a:xfrm>
            <a:off x="288501" y="4707758"/>
            <a:ext cx="1002868" cy="187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CA" sz="800" b="1" dirty="0">
                <a:solidFill>
                  <a:srgbClr val="75871D"/>
                </a:solidFill>
                <a:latin typeface="Arial"/>
                <a:cs typeface="Arial"/>
              </a:rPr>
              <a:t>LEGEND</a:t>
            </a:r>
            <a:endParaRPr lang="en-US" sz="800" b="1" dirty="0">
              <a:solidFill>
                <a:srgbClr val="75871D"/>
              </a:solidFill>
              <a:latin typeface="Arial" panose="020B0604020202020204" pitchFamily="34" charset="0"/>
              <a:cs typeface="Arial" panose="020B0604020202020204" pitchFamily="34" charset="0"/>
            </a:endParaRPr>
          </a:p>
        </p:txBody>
      </p:sp>
      <p:sp>
        <p:nvSpPr>
          <p:cNvPr id="91" name="Subtitle 2">
            <a:extLst>
              <a:ext uri="{FF2B5EF4-FFF2-40B4-BE49-F238E27FC236}">
                <a16:creationId xmlns:a16="http://schemas.microsoft.com/office/drawing/2014/main" id="{4DB568FF-C21F-76B3-08FF-BA592E77ADD9}"/>
              </a:ext>
            </a:extLst>
          </p:cNvPr>
          <p:cNvSpPr txBox="1">
            <a:spLocks/>
          </p:cNvSpPr>
          <p:nvPr/>
        </p:nvSpPr>
        <p:spPr>
          <a:xfrm>
            <a:off x="1032439" y="4938875"/>
            <a:ext cx="1194414" cy="187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CA" sz="800" dirty="0">
                <a:solidFill>
                  <a:srgbClr val="75871D"/>
                </a:solidFill>
                <a:latin typeface="Arial"/>
                <a:cs typeface="Arial"/>
              </a:rPr>
              <a:t>Energy &amp; $ Exchange</a:t>
            </a:r>
            <a:endParaRPr lang="en-US" sz="800" dirty="0">
              <a:solidFill>
                <a:srgbClr val="75871D"/>
              </a:solidFill>
              <a:latin typeface="Arial" panose="020B0604020202020204" pitchFamily="34" charset="0"/>
              <a:cs typeface="Arial" panose="020B0604020202020204" pitchFamily="34" charset="0"/>
            </a:endParaRPr>
          </a:p>
        </p:txBody>
      </p:sp>
      <p:sp>
        <p:nvSpPr>
          <p:cNvPr id="92" name="Subtitle 2">
            <a:extLst>
              <a:ext uri="{FF2B5EF4-FFF2-40B4-BE49-F238E27FC236}">
                <a16:creationId xmlns:a16="http://schemas.microsoft.com/office/drawing/2014/main" id="{0ECD1D28-9508-CBBD-F9C7-53CBA17C66CC}"/>
              </a:ext>
            </a:extLst>
          </p:cNvPr>
          <p:cNvSpPr txBox="1">
            <a:spLocks/>
          </p:cNvSpPr>
          <p:nvPr/>
        </p:nvSpPr>
        <p:spPr>
          <a:xfrm>
            <a:off x="1032439" y="5164594"/>
            <a:ext cx="1194414" cy="187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CA" sz="800" dirty="0">
                <a:solidFill>
                  <a:srgbClr val="75871D"/>
                </a:solidFill>
                <a:latin typeface="Arial"/>
                <a:cs typeface="Arial"/>
              </a:rPr>
              <a:t>Information</a:t>
            </a:r>
            <a:endParaRPr lang="en-US" sz="800" dirty="0">
              <a:solidFill>
                <a:srgbClr val="75871D"/>
              </a:solidFill>
              <a:latin typeface="Arial" panose="020B0604020202020204" pitchFamily="34" charset="0"/>
              <a:cs typeface="Arial" panose="020B0604020202020204" pitchFamily="34" charset="0"/>
            </a:endParaRPr>
          </a:p>
        </p:txBody>
      </p:sp>
      <p:cxnSp>
        <p:nvCxnSpPr>
          <p:cNvPr id="94" name="Straight Connector 93">
            <a:extLst>
              <a:ext uri="{FF2B5EF4-FFF2-40B4-BE49-F238E27FC236}">
                <a16:creationId xmlns:a16="http://schemas.microsoft.com/office/drawing/2014/main" id="{0FF4A15B-293C-9046-3F03-D4C7D4BE4002}"/>
              </a:ext>
            </a:extLst>
          </p:cNvPr>
          <p:cNvCxnSpPr>
            <a:cxnSpLocks/>
          </p:cNvCxnSpPr>
          <p:nvPr/>
        </p:nvCxnSpPr>
        <p:spPr>
          <a:xfrm>
            <a:off x="703759" y="5049989"/>
            <a:ext cx="292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DC0FC30-238A-1BDC-0325-82FEFA7F69CE}"/>
              </a:ext>
            </a:extLst>
          </p:cNvPr>
          <p:cNvCxnSpPr>
            <a:cxnSpLocks/>
          </p:cNvCxnSpPr>
          <p:nvPr/>
        </p:nvCxnSpPr>
        <p:spPr>
          <a:xfrm>
            <a:off x="703759" y="5289533"/>
            <a:ext cx="2929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880170-7F7F-7BAC-433D-7A5859061CBF}"/>
              </a:ext>
            </a:extLst>
          </p:cNvPr>
          <p:cNvSpPr txBox="1"/>
          <p:nvPr/>
        </p:nvSpPr>
        <p:spPr>
          <a:xfrm>
            <a:off x="6566260" y="1287426"/>
            <a:ext cx="5117687" cy="4401205"/>
          </a:xfrm>
          <a:prstGeom prst="rect">
            <a:avLst/>
          </a:prstGeom>
          <a:noFill/>
        </p:spPr>
        <p:txBody>
          <a:bodyPr wrap="square" rtlCol="0">
            <a:spAutoFit/>
          </a:bodyPr>
          <a:lstStyle/>
          <a:p>
            <a:pPr marL="342900" indent="-342900">
              <a:buSzPct val="100000"/>
              <a:buFont typeface="Arial" panose="020B0604020202020204" pitchFamily="34" charset="0"/>
              <a:buChar char="•"/>
              <a:tabLst>
                <a:tab pos="457200" algn="l"/>
              </a:tabLst>
            </a:pPr>
            <a:r>
              <a:rPr lang="en-US" sz="2000" dirty="0"/>
              <a:t>Alectra successfully piloted the Total DSO model with the IESO, with funding support from IESO and </a:t>
            </a:r>
            <a:r>
              <a:rPr lang="en-US" sz="2000" dirty="0" err="1"/>
              <a:t>NRCan</a:t>
            </a:r>
            <a:r>
              <a:rPr lang="en-US" sz="2000" dirty="0"/>
              <a:t>. </a:t>
            </a:r>
          </a:p>
          <a:p>
            <a:pPr marL="342900" indent="-342900">
              <a:buSzPct val="100000"/>
              <a:buFont typeface="Arial" panose="020B0604020202020204" pitchFamily="34" charset="0"/>
              <a:buChar char="•"/>
              <a:tabLst>
                <a:tab pos="457200" algn="l"/>
              </a:tabLst>
            </a:pPr>
            <a:endParaRPr lang="en-US" sz="2000" dirty="0"/>
          </a:p>
          <a:p>
            <a:pPr marL="342900" indent="-342900">
              <a:buSzPct val="100000"/>
              <a:buFont typeface="Arial" panose="020B0604020202020204" pitchFamily="34" charset="0"/>
              <a:buChar char="•"/>
              <a:tabLst>
                <a:tab pos="457200" algn="l"/>
              </a:tabLst>
            </a:pPr>
            <a:r>
              <a:rPr lang="en-US" sz="2000" dirty="0"/>
              <a:t>We procured, contracted and deployed 10 MW of local capacity in 2021 and 15 MW</a:t>
            </a:r>
            <a:r>
              <a:rPr lang="en-US" sz="2000" dirty="0">
                <a:solidFill>
                  <a:srgbClr val="FF0000"/>
                </a:solidFill>
              </a:rPr>
              <a:t> </a:t>
            </a:r>
            <a:r>
              <a:rPr lang="en-US" sz="2000" dirty="0"/>
              <a:t>in 2022 respectively, coming in well under budget. </a:t>
            </a:r>
          </a:p>
          <a:p>
            <a:pPr marL="342900" indent="-342900">
              <a:buSzPct val="100000"/>
              <a:buFont typeface="Arial" panose="020B0604020202020204" pitchFamily="34" charset="0"/>
              <a:buChar char="•"/>
              <a:tabLst>
                <a:tab pos="457200" algn="l"/>
              </a:tabLst>
            </a:pPr>
            <a:endParaRPr lang="en-US" sz="2000" dirty="0"/>
          </a:p>
          <a:p>
            <a:pPr marL="342900" indent="-342900">
              <a:buSzPct val="100000"/>
              <a:buFont typeface="Arial" panose="020B0604020202020204" pitchFamily="34" charset="0"/>
              <a:buChar char="•"/>
              <a:tabLst>
                <a:tab pos="457200" algn="l"/>
              </a:tabLst>
            </a:pPr>
            <a:r>
              <a:rPr lang="en-US" sz="2000" dirty="0"/>
              <a:t>We are now working with government, agency and industry stakeholders to explore how this model could be leveraged and expanded across Ontario.</a:t>
            </a:r>
            <a:r>
              <a:rPr lang="en-US" sz="1400" dirty="0">
                <a:solidFill>
                  <a:srgbClr val="FF0000"/>
                </a:solidFill>
              </a:rPr>
              <a:t>	</a:t>
            </a:r>
            <a:endParaRPr lang="en-US" sz="1400" dirty="0">
              <a:solidFill>
                <a:schemeClr val="tx1"/>
              </a:solidFill>
              <a:latin typeface="+mn-lt"/>
            </a:endParaRPr>
          </a:p>
        </p:txBody>
      </p:sp>
      <p:sp>
        <p:nvSpPr>
          <p:cNvPr id="66" name="Rectangle 65">
            <a:extLst>
              <a:ext uri="{FF2B5EF4-FFF2-40B4-BE49-F238E27FC236}">
                <a16:creationId xmlns:a16="http://schemas.microsoft.com/office/drawing/2014/main" id="{226D8AE2-B74C-4132-A945-327D26CD8435}"/>
              </a:ext>
            </a:extLst>
          </p:cNvPr>
          <p:cNvSpPr/>
          <p:nvPr/>
        </p:nvSpPr>
        <p:spPr>
          <a:xfrm>
            <a:off x="327749" y="1151132"/>
            <a:ext cx="5867930" cy="4925410"/>
          </a:xfrm>
          <a:prstGeom prst="rect">
            <a:avLst/>
          </a:prstGeom>
          <a:noFill/>
          <a:ln>
            <a:solidFill>
              <a:srgbClr val="545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8" name="Title 2">
            <a:extLst>
              <a:ext uri="{FF2B5EF4-FFF2-40B4-BE49-F238E27FC236}">
                <a16:creationId xmlns:a16="http://schemas.microsoft.com/office/drawing/2014/main" id="{BEBC55EB-D917-4CF0-8EB7-504C063A5BFC}"/>
              </a:ext>
            </a:extLst>
          </p:cNvPr>
          <p:cNvSpPr>
            <a:spLocks noGrp="1"/>
          </p:cNvSpPr>
          <p:nvPr>
            <p:ph type="ctrTitle"/>
          </p:nvPr>
        </p:nvSpPr>
        <p:spPr>
          <a:xfrm>
            <a:off x="1066800" y="304075"/>
            <a:ext cx="10058400" cy="685800"/>
          </a:xfrm>
        </p:spPr>
        <p:txBody>
          <a:bodyPr/>
          <a:lstStyle/>
          <a:p>
            <a:pPr algn="r"/>
            <a:r>
              <a:rPr lang="en-US" sz="3600" b="1" dirty="0"/>
              <a:t>Solutions from the Grid-Edge: DSO Model</a:t>
            </a:r>
            <a:endParaRPr lang="en-CA" sz="3600" dirty="0"/>
          </a:p>
        </p:txBody>
      </p:sp>
    </p:spTree>
    <p:extLst>
      <p:ext uri="{BB962C8B-B14F-4D97-AF65-F5344CB8AC3E}">
        <p14:creationId xmlns:p14="http://schemas.microsoft.com/office/powerpoint/2010/main" val="230945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781E-F9C9-40DB-82E5-4AB3D8700D61}"/>
              </a:ext>
            </a:extLst>
          </p:cNvPr>
          <p:cNvSpPr>
            <a:spLocks noGrp="1"/>
          </p:cNvSpPr>
          <p:nvPr>
            <p:ph type="ctrTitle"/>
          </p:nvPr>
        </p:nvSpPr>
        <p:spPr>
          <a:xfrm>
            <a:off x="1066800" y="723901"/>
            <a:ext cx="10360800" cy="683287"/>
          </a:xfrm>
        </p:spPr>
        <p:txBody>
          <a:bodyPr/>
          <a:lstStyle/>
          <a:p>
            <a:r>
              <a:rPr lang="en-US" b="1" dirty="0"/>
              <a:t>Implications for the Future</a:t>
            </a:r>
          </a:p>
        </p:txBody>
      </p:sp>
      <p:sp>
        <p:nvSpPr>
          <p:cNvPr id="3" name="TextBox 2">
            <a:extLst>
              <a:ext uri="{FF2B5EF4-FFF2-40B4-BE49-F238E27FC236}">
                <a16:creationId xmlns:a16="http://schemas.microsoft.com/office/drawing/2014/main" id="{1D3DAA9A-3FFB-4D97-8088-06A5A7B1DE1B}"/>
              </a:ext>
            </a:extLst>
          </p:cNvPr>
          <p:cNvSpPr txBox="1"/>
          <p:nvPr/>
        </p:nvSpPr>
        <p:spPr>
          <a:xfrm>
            <a:off x="1100666" y="1826288"/>
            <a:ext cx="10360800" cy="5632311"/>
          </a:xfrm>
          <a:prstGeom prst="rect">
            <a:avLst/>
          </a:prstGeom>
          <a:noFill/>
        </p:spPr>
        <p:txBody>
          <a:bodyPr wrap="square" rtlCol="0">
            <a:spAutoFit/>
          </a:bodyPr>
          <a:lstStyle/>
          <a:p>
            <a:r>
              <a:rPr lang="en-US" sz="2400" dirty="0"/>
              <a:t>Distributed energy resources…</a:t>
            </a:r>
          </a:p>
          <a:p>
            <a:pPr marL="285750" indent="-285750">
              <a:buFont typeface="Arial" panose="020B0604020202020204" pitchFamily="34" charset="0"/>
              <a:buChar char="•"/>
            </a:pPr>
            <a:r>
              <a:rPr lang="en-US" sz="2400" dirty="0"/>
              <a:t>Can benefit customers and the electricity system </a:t>
            </a:r>
          </a:p>
          <a:p>
            <a:pPr marL="285750" indent="-285750">
              <a:buFont typeface="Arial" panose="020B0604020202020204" pitchFamily="34" charset="0"/>
              <a:buChar char="•"/>
            </a:pPr>
            <a:r>
              <a:rPr lang="en-US" sz="2400" dirty="0"/>
              <a:t>Poses challenges to traditional utility processes and business models </a:t>
            </a:r>
          </a:p>
          <a:p>
            <a:endParaRPr lang="en-US" sz="2400" dirty="0"/>
          </a:p>
          <a:p>
            <a:pPr marL="285750" indent="-285750">
              <a:buFont typeface="Arial" panose="020B0604020202020204" pitchFamily="34" charset="0"/>
              <a:buChar char="•"/>
            </a:pPr>
            <a:r>
              <a:rPr lang="en-US" sz="2400" dirty="0"/>
              <a:t>Utilities currently have neither a mandate nor a remunerative incentive to manage load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Multiple potential approaches – what’s the right one?:</a:t>
            </a:r>
          </a:p>
          <a:p>
            <a:pPr marL="742950" lvl="1" indent="-285750">
              <a:buFont typeface="Arial" panose="020B0604020202020204" pitchFamily="34" charset="0"/>
              <a:buChar char="•"/>
            </a:pPr>
            <a:r>
              <a:rPr lang="en-US" sz="2400" dirty="0"/>
              <a:t>Demand management programs?</a:t>
            </a:r>
          </a:p>
          <a:p>
            <a:pPr marL="742950" lvl="1" indent="-285750">
              <a:buFont typeface="Arial" panose="020B0604020202020204" pitchFamily="34" charset="0"/>
              <a:buChar char="•"/>
            </a:pPr>
            <a:r>
              <a:rPr lang="en-US" sz="2400" dirty="0"/>
              <a:t>Distributed system operator?</a:t>
            </a:r>
          </a:p>
          <a:p>
            <a:pPr marL="742950" lvl="1" indent="-285750">
              <a:buFont typeface="Arial" panose="020B0604020202020204" pitchFamily="34" charset="0"/>
              <a:buChar char="•"/>
            </a:pPr>
            <a:r>
              <a:rPr lang="en-US" sz="2400" dirty="0"/>
              <a:t>Others?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Things are not standing still…</a:t>
            </a:r>
          </a:p>
          <a:p>
            <a:pPr marL="285750" indent="-285750">
              <a:buFont typeface="Arial" panose="020B0604020202020204" pitchFamily="34" charset="0"/>
              <a:buChar char="•"/>
            </a:pPr>
            <a:endParaRPr lang="en-US" sz="2400" dirty="0"/>
          </a:p>
          <a:p>
            <a:endParaRPr lang="en-US" sz="2400" dirty="0"/>
          </a:p>
        </p:txBody>
      </p:sp>
      <p:pic>
        <p:nvPicPr>
          <p:cNvPr id="14" name="Picture 13" descr="Wall clock mounted on white wall">
            <a:extLst>
              <a:ext uri="{FF2B5EF4-FFF2-40B4-BE49-F238E27FC236}">
                <a16:creationId xmlns:a16="http://schemas.microsoft.com/office/drawing/2014/main" id="{C89DBA04-9527-4F38-B5E8-E3C5F5E8D4D4}"/>
              </a:ext>
            </a:extLst>
          </p:cNvPr>
          <p:cNvPicPr>
            <a:picLocks noChangeAspect="1"/>
          </p:cNvPicPr>
          <p:nvPr/>
        </p:nvPicPr>
        <p:blipFill rotWithShape="1">
          <a:blip r:embed="rId3"/>
          <a:srcRect l="22862" t="27186" r="46305" b="25987"/>
          <a:stretch/>
        </p:blipFill>
        <p:spPr>
          <a:xfrm>
            <a:off x="8178800" y="4955381"/>
            <a:ext cx="1841500" cy="1864519"/>
          </a:xfrm>
          <a:prstGeom prst="rect">
            <a:avLst/>
          </a:prstGeom>
        </p:spPr>
      </p:pic>
    </p:spTree>
    <p:extLst>
      <p:ext uri="{BB962C8B-B14F-4D97-AF65-F5344CB8AC3E}">
        <p14:creationId xmlns:p14="http://schemas.microsoft.com/office/powerpoint/2010/main" val="22970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BFA5871-E07F-49FD-A253-CD0051D51895}"/>
              </a:ext>
            </a:extLst>
          </p:cNvPr>
          <p:cNvCxnSpPr/>
          <p:nvPr/>
        </p:nvCxnSpPr>
        <p:spPr>
          <a:xfrm flipV="1">
            <a:off x="1327355" y="832147"/>
            <a:ext cx="10360800" cy="9661"/>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2DC5AAC2-E59C-7E5F-84A6-A63BC3E1ADEF}"/>
              </a:ext>
            </a:extLst>
          </p:cNvPr>
          <p:cNvSpPr txBox="1">
            <a:spLocks/>
          </p:cNvSpPr>
          <p:nvPr/>
        </p:nvSpPr>
        <p:spPr>
          <a:xfrm>
            <a:off x="7588937" y="2667616"/>
            <a:ext cx="3686408" cy="9234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1314F7F-10A6-428E-9205-0A9C39EB665A}"/>
              </a:ext>
            </a:extLst>
          </p:cNvPr>
          <p:cNvSpPr/>
          <p:nvPr/>
        </p:nvSpPr>
        <p:spPr>
          <a:xfrm>
            <a:off x="0" y="1984215"/>
            <a:ext cx="12192000" cy="3363702"/>
          </a:xfrm>
          <a:prstGeom prst="rect">
            <a:avLst/>
          </a:prstGeom>
          <a:solidFill>
            <a:srgbClr val="54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(Video here)</a:t>
            </a:r>
          </a:p>
        </p:txBody>
      </p:sp>
      <p:sp>
        <p:nvSpPr>
          <p:cNvPr id="8" name="TextBox 7">
            <a:extLst>
              <a:ext uri="{FF2B5EF4-FFF2-40B4-BE49-F238E27FC236}">
                <a16:creationId xmlns:a16="http://schemas.microsoft.com/office/drawing/2014/main" id="{249210CC-F8BF-4CF5-9990-F65725907C88}"/>
              </a:ext>
            </a:extLst>
          </p:cNvPr>
          <p:cNvSpPr txBox="1"/>
          <p:nvPr/>
        </p:nvSpPr>
        <p:spPr>
          <a:xfrm>
            <a:off x="4676776" y="227201"/>
            <a:ext cx="7011380" cy="461665"/>
          </a:xfrm>
          <a:prstGeom prst="rect">
            <a:avLst/>
          </a:prstGeom>
          <a:noFill/>
        </p:spPr>
        <p:txBody>
          <a:bodyPr wrap="square">
            <a:spAutoFit/>
          </a:bodyPr>
          <a:lstStyle/>
          <a:p>
            <a:pPr algn="r"/>
            <a:r>
              <a:rPr lang="en-US" sz="2400" b="1" dirty="0"/>
              <a:t>Solutions from the Grid-Edge: Video</a:t>
            </a:r>
            <a:endParaRPr lang="en-CA" sz="2400" dirty="0"/>
          </a:p>
        </p:txBody>
      </p:sp>
      <p:pic>
        <p:nvPicPr>
          <p:cNvPr id="3" name="Online Media 2" title="Distribution System Operators">
            <a:hlinkClick r:id="" action="ppaction://media"/>
            <a:extLst>
              <a:ext uri="{FF2B5EF4-FFF2-40B4-BE49-F238E27FC236}">
                <a16:creationId xmlns:a16="http://schemas.microsoft.com/office/drawing/2014/main" id="{EB15C4E8-BA94-4826-9370-0900AF401E0C}"/>
              </a:ext>
            </a:extLst>
          </p:cNvPr>
          <p:cNvPicPr>
            <a:picLocks noRot="1" noChangeAspect="1"/>
          </p:cNvPicPr>
          <p:nvPr>
            <a:videoFile r:link="rId1"/>
          </p:nvPr>
        </p:nvPicPr>
        <p:blipFill>
          <a:blip r:embed="rId4"/>
          <a:stretch>
            <a:fillRect/>
          </a:stretch>
        </p:blipFill>
        <p:spPr>
          <a:xfrm>
            <a:off x="1703343" y="1174368"/>
            <a:ext cx="8785314" cy="4941738"/>
          </a:xfrm>
          <a:prstGeom prst="rect">
            <a:avLst/>
          </a:prstGeom>
        </p:spPr>
      </p:pic>
    </p:spTree>
    <p:extLst>
      <p:ext uri="{BB962C8B-B14F-4D97-AF65-F5344CB8AC3E}">
        <p14:creationId xmlns:p14="http://schemas.microsoft.com/office/powerpoint/2010/main" val="184846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781E-F9C9-40DB-82E5-4AB3D8700D61}"/>
              </a:ext>
            </a:extLst>
          </p:cNvPr>
          <p:cNvSpPr>
            <a:spLocks noGrp="1"/>
          </p:cNvSpPr>
          <p:nvPr>
            <p:ph type="ctrTitle"/>
          </p:nvPr>
        </p:nvSpPr>
        <p:spPr/>
        <p:txBody>
          <a:bodyPr/>
          <a:lstStyle/>
          <a:p>
            <a:r>
              <a:rPr lang="en-US" sz="3200" b="1" dirty="0"/>
              <a:t>Presentation</a:t>
            </a:r>
            <a:r>
              <a:rPr lang="en-US" sz="3200" dirty="0"/>
              <a:t> </a:t>
            </a:r>
            <a:r>
              <a:rPr lang="en-US" sz="3200" b="1" dirty="0"/>
              <a:t>Overview</a:t>
            </a:r>
          </a:p>
        </p:txBody>
      </p:sp>
      <p:sp>
        <p:nvSpPr>
          <p:cNvPr id="3" name="TextBox 2">
            <a:extLst>
              <a:ext uri="{FF2B5EF4-FFF2-40B4-BE49-F238E27FC236}">
                <a16:creationId xmlns:a16="http://schemas.microsoft.com/office/drawing/2014/main" id="{1D3DAA9A-3FFB-4D97-8088-06A5A7B1DE1B}"/>
              </a:ext>
            </a:extLst>
          </p:cNvPr>
          <p:cNvSpPr txBox="1"/>
          <p:nvPr/>
        </p:nvSpPr>
        <p:spPr>
          <a:xfrm>
            <a:off x="1100666" y="1826288"/>
            <a:ext cx="8398933"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About Alectra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Implications of distributed energy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Insights from program experience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 view towards the future</a:t>
            </a:r>
          </a:p>
          <a:p>
            <a:endParaRPr lang="en-US" sz="2400" dirty="0"/>
          </a:p>
        </p:txBody>
      </p:sp>
      <p:pic>
        <p:nvPicPr>
          <p:cNvPr id="4" name="Picture 3" descr="A picture containing text, clipart&#10;&#10;Description automatically generated">
            <a:extLst>
              <a:ext uri="{FF2B5EF4-FFF2-40B4-BE49-F238E27FC236}">
                <a16:creationId xmlns:a16="http://schemas.microsoft.com/office/drawing/2014/main" id="{B09E9CC3-3DD5-4A05-8DB1-44FB764C7C6C}"/>
              </a:ext>
            </a:extLst>
          </p:cNvPr>
          <p:cNvPicPr>
            <a:picLocks noChangeAspect="1"/>
          </p:cNvPicPr>
          <p:nvPr/>
        </p:nvPicPr>
        <p:blipFill>
          <a:blip r:embed="rId3"/>
          <a:stretch>
            <a:fillRect/>
          </a:stretch>
        </p:blipFill>
        <p:spPr>
          <a:xfrm>
            <a:off x="7892804" y="1609396"/>
            <a:ext cx="2894610" cy="2518311"/>
          </a:xfrm>
          <a:prstGeom prst="rect">
            <a:avLst/>
          </a:prstGeom>
        </p:spPr>
      </p:pic>
    </p:spTree>
    <p:extLst>
      <p:ext uri="{BB962C8B-B14F-4D97-AF65-F5344CB8AC3E}">
        <p14:creationId xmlns:p14="http://schemas.microsoft.com/office/powerpoint/2010/main" val="411726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D79B4A3F-C454-8D43-AEDB-A8908397F80D}"/>
              </a:ext>
            </a:extLst>
          </p:cNvPr>
          <p:cNvSpPr>
            <a:spLocks noGrp="1"/>
          </p:cNvSpPr>
          <p:nvPr>
            <p:ph type="body" sz="quarter" idx="10"/>
          </p:nvPr>
        </p:nvSpPr>
        <p:spPr>
          <a:xfrm>
            <a:off x="355600" y="3530903"/>
            <a:ext cx="4195135" cy="3125078"/>
          </a:xfrm>
        </p:spPr>
        <p:txBody>
          <a:bodyPr/>
          <a:lstStyle/>
          <a:p>
            <a:pPr marL="0" indent="0">
              <a:buNone/>
            </a:pPr>
            <a:r>
              <a:rPr lang="en-US" sz="2000" b="1" dirty="0">
                <a:solidFill>
                  <a:schemeClr val="bg2">
                    <a:lumMod val="75000"/>
                  </a:schemeClr>
                </a:solidFill>
                <a:latin typeface="+mn-lt"/>
              </a:rPr>
              <a:t>Alectra Utilities </a:t>
            </a:r>
            <a:r>
              <a:rPr lang="en-US" sz="1800" dirty="0">
                <a:latin typeface="+mn-lt"/>
                <a:cs typeface="Calibri" panose="020F0502020204030204" pitchFamily="34" charset="0"/>
              </a:rPr>
              <a:t>serves over 1 million residential and commercial customers by distributing electricity; regulated by the Ontario Energy Board.</a:t>
            </a:r>
            <a:endParaRPr lang="en-US" sz="2800" b="1" dirty="0">
              <a:solidFill>
                <a:schemeClr val="bg2">
                  <a:lumMod val="75000"/>
                </a:schemeClr>
              </a:solidFill>
              <a:latin typeface="+mn-lt"/>
            </a:endParaRPr>
          </a:p>
          <a:p>
            <a:pPr marL="0" indent="0">
              <a:buNone/>
            </a:pPr>
            <a:r>
              <a:rPr lang="en-US" sz="2000" b="1" dirty="0">
                <a:solidFill>
                  <a:schemeClr val="bg2">
                    <a:lumMod val="75000"/>
                  </a:schemeClr>
                </a:solidFill>
                <a:latin typeface="+mn-lt"/>
              </a:rPr>
              <a:t>Alectra Energy Solutions and Services</a:t>
            </a:r>
            <a:r>
              <a:rPr lang="en-US" sz="2000" dirty="0">
                <a:latin typeface="+mn-lt"/>
              </a:rPr>
              <a:t> </a:t>
            </a:r>
            <a:r>
              <a:rPr lang="en-US" sz="1800" dirty="0">
                <a:latin typeface="+mn-lt"/>
                <a:cs typeface="Arial" panose="020B0604020202020204" pitchFamily="34" charset="0"/>
              </a:rPr>
              <a:t>provides </a:t>
            </a:r>
            <a:r>
              <a:rPr lang="en-CA" sz="1800" dirty="0">
                <a:latin typeface="+mn-lt"/>
                <a:cs typeface="Arial" panose="020B0604020202020204" pitchFamily="34" charset="0"/>
              </a:rPr>
              <a:t>innovative energy solutions, such as EV charging infrastructure, microgrids, energy storage, solar PV, metering,  street lighting deployment services.</a:t>
            </a:r>
            <a:endParaRPr lang="en-US" sz="1800" dirty="0">
              <a:latin typeface="+mn-lt"/>
              <a:cs typeface="Arial" panose="020B0604020202020204" pitchFamily="34" charset="0"/>
            </a:endParaRPr>
          </a:p>
          <a:p>
            <a:endParaRPr lang="en-CA" dirty="0"/>
          </a:p>
        </p:txBody>
      </p:sp>
      <p:pic>
        <p:nvPicPr>
          <p:cNvPr id="5" name="Picture 4">
            <a:extLst>
              <a:ext uri="{FF2B5EF4-FFF2-40B4-BE49-F238E27FC236}">
                <a16:creationId xmlns:a16="http://schemas.microsoft.com/office/drawing/2014/main" id="{A400F8CA-C0D3-644E-949C-F64125DA6C18}"/>
              </a:ext>
            </a:extLst>
          </p:cNvPr>
          <p:cNvPicPr>
            <a:picLocks noChangeAspect="1"/>
          </p:cNvPicPr>
          <p:nvPr/>
        </p:nvPicPr>
        <p:blipFill rotWithShape="1">
          <a:blip r:embed="rId3">
            <a:extLst>
              <a:ext uri="{28A0092B-C50C-407E-A947-70E740481C1C}">
                <a14:useLocalDpi xmlns:a14="http://schemas.microsoft.com/office/drawing/2010/main" val="0"/>
              </a:ext>
            </a:extLst>
          </a:blip>
          <a:srcRect l="5601" t="12019" r="9224" b="2849"/>
          <a:stretch/>
        </p:blipFill>
        <p:spPr>
          <a:xfrm>
            <a:off x="5071780" y="1583650"/>
            <a:ext cx="3975438" cy="3594811"/>
          </a:xfrm>
          <a:prstGeom prst="rect">
            <a:avLst/>
          </a:prstGeom>
        </p:spPr>
      </p:pic>
      <p:pic>
        <p:nvPicPr>
          <p:cNvPr id="6" name="Picture 5">
            <a:extLst>
              <a:ext uri="{FF2B5EF4-FFF2-40B4-BE49-F238E27FC236}">
                <a16:creationId xmlns:a16="http://schemas.microsoft.com/office/drawing/2014/main" id="{0490BC8B-0BA8-E34C-9D86-6CD1E3EE33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4817" y="1422728"/>
            <a:ext cx="3351251" cy="4191263"/>
          </a:xfrm>
          <a:prstGeom prst="rect">
            <a:avLst/>
          </a:prstGeom>
        </p:spPr>
      </p:pic>
      <p:sp>
        <p:nvSpPr>
          <p:cNvPr id="7" name="Title 9">
            <a:extLst>
              <a:ext uri="{FF2B5EF4-FFF2-40B4-BE49-F238E27FC236}">
                <a16:creationId xmlns:a16="http://schemas.microsoft.com/office/drawing/2014/main" id="{0864CBB1-9CFD-0941-A9CF-039E98D74EAA}"/>
              </a:ext>
            </a:extLst>
          </p:cNvPr>
          <p:cNvSpPr txBox="1">
            <a:spLocks/>
          </p:cNvSpPr>
          <p:nvPr/>
        </p:nvSpPr>
        <p:spPr>
          <a:xfrm>
            <a:off x="1127125" y="736928"/>
            <a:ext cx="10363200" cy="68580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3600" kern="1200" baseline="0">
                <a:solidFill>
                  <a:schemeClr val="accent5">
                    <a:lumMod val="75000"/>
                  </a:schemeClr>
                </a:solidFill>
                <a:latin typeface="Arial" charset="0"/>
                <a:ea typeface="+mj-ea"/>
                <a:cs typeface="+mj-cs"/>
              </a:defRPr>
            </a:lvl1pPr>
          </a:lstStyle>
          <a:p>
            <a:r>
              <a:rPr lang="en-US" sz="3200" dirty="0">
                <a:solidFill>
                  <a:srgbClr val="54575A"/>
                </a:solidFill>
              </a:rPr>
              <a:t>About Alectra</a:t>
            </a:r>
          </a:p>
        </p:txBody>
      </p:sp>
      <p:sp>
        <p:nvSpPr>
          <p:cNvPr id="9" name="TextBox 8">
            <a:extLst>
              <a:ext uri="{FF2B5EF4-FFF2-40B4-BE49-F238E27FC236}">
                <a16:creationId xmlns:a16="http://schemas.microsoft.com/office/drawing/2014/main" id="{A5692317-0B60-9582-4F78-9811D7982287}"/>
              </a:ext>
            </a:extLst>
          </p:cNvPr>
          <p:cNvSpPr txBox="1"/>
          <p:nvPr/>
        </p:nvSpPr>
        <p:spPr>
          <a:xfrm>
            <a:off x="446567" y="1484037"/>
            <a:ext cx="4378240" cy="2046866"/>
          </a:xfrm>
          <a:prstGeom prst="rect">
            <a:avLst/>
          </a:prstGeom>
          <a:noFill/>
        </p:spPr>
        <p:txBody>
          <a:bodyPr wrap="square">
            <a:spAutoFit/>
          </a:bodyPr>
          <a:lstStyle/>
          <a:p>
            <a:pPr>
              <a:lnSpc>
                <a:spcPct val="100000"/>
              </a:lnSpc>
              <a:spcBef>
                <a:spcPts val="0"/>
              </a:spcBef>
              <a:buNone/>
            </a:pPr>
            <a:r>
              <a:rPr lang="en-US" b="1" dirty="0">
                <a:solidFill>
                  <a:schemeClr val="bg2">
                    <a:lumMod val="75000"/>
                  </a:schemeClr>
                </a:solidFill>
              </a:rPr>
              <a:t>Alectra</a:t>
            </a:r>
            <a:r>
              <a:rPr lang="en-US" dirty="0">
                <a:solidFill>
                  <a:schemeClr val="bg1"/>
                </a:solidFill>
              </a:rPr>
              <a:t> </a:t>
            </a:r>
            <a:r>
              <a:rPr lang="en-US" dirty="0"/>
              <a:t>is an energy company that distributes electricity and provides innovative energy solutions to customers in the Greater Toronto and Hamilton area, with over C$4.8 billion in assets and 1,500 employees.</a:t>
            </a:r>
          </a:p>
          <a:p>
            <a:pPr>
              <a:lnSpc>
                <a:spcPct val="100000"/>
              </a:lnSpc>
              <a:spcBef>
                <a:spcPts val="0"/>
              </a:spcBef>
              <a:buNone/>
            </a:pPr>
            <a:endParaRPr lang="en-US" sz="1800" dirty="0"/>
          </a:p>
        </p:txBody>
      </p:sp>
    </p:spTree>
    <p:extLst>
      <p:ext uri="{BB962C8B-B14F-4D97-AF65-F5344CB8AC3E}">
        <p14:creationId xmlns:p14="http://schemas.microsoft.com/office/powerpoint/2010/main" val="3332769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1326602" y="6348984"/>
            <a:ext cx="441725" cy="295174"/>
          </a:xfrm>
          <a:prstGeom prst="rect">
            <a:avLst/>
          </a:prstGeom>
        </p:spPr>
      </p:pic>
      <p:sp>
        <p:nvSpPr>
          <p:cNvPr id="5" name="object 5"/>
          <p:cNvSpPr txBox="1"/>
          <p:nvPr/>
        </p:nvSpPr>
        <p:spPr>
          <a:xfrm>
            <a:off x="0" y="1034414"/>
            <a:ext cx="12103100" cy="800027"/>
          </a:xfrm>
          <a:prstGeom prst="rect">
            <a:avLst/>
          </a:prstGeom>
        </p:spPr>
        <p:txBody>
          <a:bodyPr vert="horz" wrap="square" lIns="0" tIns="41275" rIns="0" bIns="0" rtlCol="0">
            <a:spAutoFit/>
          </a:bodyPr>
          <a:lstStyle/>
          <a:p>
            <a:pPr marL="12700" marR="5080">
              <a:lnSpc>
                <a:spcPts val="1730"/>
              </a:lnSpc>
              <a:spcBef>
                <a:spcPts val="325"/>
              </a:spcBef>
            </a:pPr>
            <a:r>
              <a:rPr lang="en-US" sz="2800" dirty="0">
                <a:solidFill>
                  <a:srgbClr val="53565A"/>
                </a:solidFill>
                <a:latin typeface="Arial"/>
                <a:cs typeface="Arial"/>
              </a:rPr>
              <a:t>Interconnected digital technologies </a:t>
            </a:r>
            <a:r>
              <a:rPr lang="en-US" sz="2800" dirty="0">
                <a:solidFill>
                  <a:srgbClr val="53565A"/>
                </a:solidFill>
                <a:latin typeface="Arial"/>
                <a:cs typeface="Arial"/>
                <a:sym typeface="Wingdings" panose="05000000000000000000" pitchFamily="2" charset="2"/>
              </a:rPr>
              <a:t></a:t>
            </a:r>
            <a:r>
              <a:rPr lang="en-US" sz="2800" dirty="0">
                <a:solidFill>
                  <a:srgbClr val="53565A"/>
                </a:solidFill>
                <a:latin typeface="Arial"/>
                <a:cs typeface="Arial"/>
              </a:rPr>
              <a:t> 2-way flows of energy and information </a:t>
            </a:r>
          </a:p>
          <a:p>
            <a:pPr marL="12700" marR="5080" algn="ctr">
              <a:lnSpc>
                <a:spcPts val="1730"/>
              </a:lnSpc>
              <a:spcBef>
                <a:spcPts val="325"/>
              </a:spcBef>
            </a:pPr>
            <a:endParaRPr lang="en-US" sz="2800" dirty="0">
              <a:solidFill>
                <a:srgbClr val="53565A"/>
              </a:solidFill>
              <a:latin typeface="Arial"/>
              <a:cs typeface="Arial"/>
              <a:sym typeface="Wingdings" panose="05000000000000000000" pitchFamily="2" charset="2"/>
            </a:endParaRPr>
          </a:p>
          <a:p>
            <a:pPr marL="12700" marR="5080" algn="ctr">
              <a:lnSpc>
                <a:spcPts val="1730"/>
              </a:lnSpc>
              <a:spcBef>
                <a:spcPts val="325"/>
              </a:spcBef>
            </a:pPr>
            <a:r>
              <a:rPr lang="en-US" sz="2800" dirty="0">
                <a:solidFill>
                  <a:srgbClr val="53565A"/>
                </a:solidFill>
                <a:latin typeface="Arial"/>
                <a:cs typeface="Arial"/>
                <a:sym typeface="Wingdings" panose="05000000000000000000" pitchFamily="2" charset="2"/>
              </a:rPr>
              <a:t></a:t>
            </a:r>
            <a:r>
              <a:rPr lang="en-US" sz="2800" dirty="0">
                <a:solidFill>
                  <a:srgbClr val="53565A"/>
                </a:solidFill>
                <a:latin typeface="Arial"/>
                <a:cs typeface="Arial"/>
              </a:rPr>
              <a:t> new business models </a:t>
            </a:r>
          </a:p>
        </p:txBody>
      </p:sp>
      <p:sp>
        <p:nvSpPr>
          <p:cNvPr id="6" name="object 6"/>
          <p:cNvSpPr txBox="1"/>
          <p:nvPr/>
        </p:nvSpPr>
        <p:spPr>
          <a:xfrm>
            <a:off x="3556666" y="5630606"/>
            <a:ext cx="3464463" cy="321242"/>
          </a:xfrm>
          <a:prstGeom prst="rect">
            <a:avLst/>
          </a:prstGeom>
        </p:spPr>
        <p:txBody>
          <a:bodyPr vert="horz" wrap="square" lIns="0" tIns="13335" rIns="0" bIns="0" rtlCol="0">
            <a:spAutoFit/>
          </a:bodyPr>
          <a:lstStyle/>
          <a:p>
            <a:pPr marL="12700">
              <a:lnSpc>
                <a:spcPct val="100000"/>
              </a:lnSpc>
              <a:spcBef>
                <a:spcPts val="105"/>
              </a:spcBef>
            </a:pPr>
            <a:r>
              <a:rPr sz="2000" b="1" i="1" dirty="0">
                <a:latin typeface="Arial"/>
                <a:cs typeface="Arial"/>
              </a:rPr>
              <a:t>Generation</a:t>
            </a:r>
            <a:r>
              <a:rPr sz="2000" b="1" i="1" spc="-30" dirty="0">
                <a:latin typeface="Arial"/>
                <a:cs typeface="Arial"/>
              </a:rPr>
              <a:t> </a:t>
            </a:r>
            <a:r>
              <a:rPr sz="2000" b="1" i="1" dirty="0">
                <a:latin typeface="Arial"/>
                <a:cs typeface="Arial"/>
              </a:rPr>
              <a:t>follows</a:t>
            </a:r>
            <a:r>
              <a:rPr sz="2000" b="1" i="1" spc="-55" dirty="0">
                <a:latin typeface="Arial"/>
                <a:cs typeface="Arial"/>
              </a:rPr>
              <a:t> </a:t>
            </a:r>
            <a:r>
              <a:rPr sz="2000" b="1" i="1" spc="-10" dirty="0">
                <a:latin typeface="Arial"/>
                <a:cs typeface="Arial"/>
              </a:rPr>
              <a:t>demand</a:t>
            </a:r>
            <a:endParaRPr sz="2000" i="1" dirty="0">
              <a:latin typeface="Arial"/>
              <a:cs typeface="Arial"/>
            </a:endParaRPr>
          </a:p>
        </p:txBody>
      </p:sp>
      <p:sp>
        <p:nvSpPr>
          <p:cNvPr id="7" name="object 7"/>
          <p:cNvSpPr txBox="1"/>
          <p:nvPr/>
        </p:nvSpPr>
        <p:spPr>
          <a:xfrm>
            <a:off x="8165299" y="5630606"/>
            <a:ext cx="3461511" cy="321242"/>
          </a:xfrm>
          <a:prstGeom prst="rect">
            <a:avLst/>
          </a:prstGeom>
        </p:spPr>
        <p:txBody>
          <a:bodyPr vert="horz" wrap="square" lIns="0" tIns="13335" rIns="0" bIns="0" rtlCol="0">
            <a:spAutoFit/>
          </a:bodyPr>
          <a:lstStyle/>
          <a:p>
            <a:pPr marL="12700">
              <a:lnSpc>
                <a:spcPct val="100000"/>
              </a:lnSpc>
              <a:spcBef>
                <a:spcPts val="105"/>
              </a:spcBef>
            </a:pPr>
            <a:r>
              <a:rPr sz="2000" b="1" i="1" dirty="0">
                <a:latin typeface="Arial"/>
                <a:cs typeface="Arial"/>
              </a:rPr>
              <a:t>Demand</a:t>
            </a:r>
            <a:r>
              <a:rPr sz="2000" b="1" i="1" spc="-40" dirty="0">
                <a:latin typeface="Arial"/>
                <a:cs typeface="Arial"/>
              </a:rPr>
              <a:t> </a:t>
            </a:r>
            <a:r>
              <a:rPr sz="2000" b="1" i="1" dirty="0">
                <a:latin typeface="Arial"/>
                <a:cs typeface="Arial"/>
              </a:rPr>
              <a:t>follows</a:t>
            </a:r>
            <a:r>
              <a:rPr sz="2000" b="1" i="1" spc="-45" dirty="0">
                <a:latin typeface="Arial"/>
                <a:cs typeface="Arial"/>
              </a:rPr>
              <a:t> </a:t>
            </a:r>
            <a:r>
              <a:rPr sz="2000" b="1" i="1" spc="-10" dirty="0">
                <a:latin typeface="Arial"/>
                <a:cs typeface="Arial"/>
              </a:rPr>
              <a:t>generation</a:t>
            </a:r>
            <a:endParaRPr sz="2000" i="1" dirty="0">
              <a:latin typeface="Arial"/>
              <a:cs typeface="Arial"/>
            </a:endParaRPr>
          </a:p>
        </p:txBody>
      </p:sp>
      <p:sp>
        <p:nvSpPr>
          <p:cNvPr id="8" name="object 8"/>
          <p:cNvSpPr txBox="1"/>
          <p:nvPr/>
        </p:nvSpPr>
        <p:spPr>
          <a:xfrm>
            <a:off x="5815584" y="4785359"/>
            <a:ext cx="1731645" cy="289560"/>
          </a:xfrm>
          <a:prstGeom prst="rect">
            <a:avLst/>
          </a:prstGeom>
          <a:solidFill>
            <a:srgbClr val="CFDE00"/>
          </a:solidFill>
        </p:spPr>
        <p:txBody>
          <a:bodyPr vert="horz" wrap="square" lIns="0" tIns="52705" rIns="0" bIns="0" rtlCol="0">
            <a:spAutoFit/>
          </a:bodyPr>
          <a:lstStyle/>
          <a:p>
            <a:pPr marL="276225">
              <a:lnSpc>
                <a:spcPct val="100000"/>
              </a:lnSpc>
              <a:spcBef>
                <a:spcPts val="415"/>
              </a:spcBef>
            </a:pPr>
            <a:r>
              <a:rPr sz="1200" b="1" spc="-10" dirty="0">
                <a:solidFill>
                  <a:srgbClr val="535658"/>
                </a:solidFill>
                <a:latin typeface="Arial"/>
                <a:cs typeface="Arial"/>
              </a:rPr>
              <a:t>Decentralization</a:t>
            </a:r>
            <a:endParaRPr sz="1200">
              <a:latin typeface="Arial"/>
              <a:cs typeface="Arial"/>
            </a:endParaRPr>
          </a:p>
        </p:txBody>
      </p:sp>
      <p:sp>
        <p:nvSpPr>
          <p:cNvPr id="9" name="object 9"/>
          <p:cNvSpPr txBox="1"/>
          <p:nvPr/>
        </p:nvSpPr>
        <p:spPr>
          <a:xfrm>
            <a:off x="7799831" y="4785359"/>
            <a:ext cx="1731645" cy="289560"/>
          </a:xfrm>
          <a:prstGeom prst="rect">
            <a:avLst/>
          </a:prstGeom>
          <a:solidFill>
            <a:srgbClr val="CFDE00"/>
          </a:solidFill>
        </p:spPr>
        <p:txBody>
          <a:bodyPr vert="horz" wrap="square" lIns="0" tIns="52705" rIns="0" bIns="0" rtlCol="0">
            <a:spAutoFit/>
          </a:bodyPr>
          <a:lstStyle/>
          <a:p>
            <a:pPr marL="390525">
              <a:lnSpc>
                <a:spcPct val="100000"/>
              </a:lnSpc>
              <a:spcBef>
                <a:spcPts val="415"/>
              </a:spcBef>
            </a:pPr>
            <a:r>
              <a:rPr sz="1200" b="1" spc="-10" dirty="0">
                <a:solidFill>
                  <a:srgbClr val="535658"/>
                </a:solidFill>
                <a:latin typeface="Arial"/>
                <a:cs typeface="Arial"/>
              </a:rPr>
              <a:t>Digitalization</a:t>
            </a:r>
            <a:endParaRPr sz="1200">
              <a:latin typeface="Arial"/>
              <a:cs typeface="Arial"/>
            </a:endParaRPr>
          </a:p>
        </p:txBody>
      </p:sp>
      <p:sp>
        <p:nvSpPr>
          <p:cNvPr id="10" name="object 10"/>
          <p:cNvSpPr txBox="1"/>
          <p:nvPr/>
        </p:nvSpPr>
        <p:spPr>
          <a:xfrm>
            <a:off x="3831335" y="4785359"/>
            <a:ext cx="1728470" cy="289560"/>
          </a:xfrm>
          <a:prstGeom prst="rect">
            <a:avLst/>
          </a:prstGeom>
          <a:solidFill>
            <a:srgbClr val="CFDE00"/>
          </a:solidFill>
        </p:spPr>
        <p:txBody>
          <a:bodyPr vert="horz" wrap="square" lIns="0" tIns="52705" rIns="0" bIns="0" rtlCol="0">
            <a:spAutoFit/>
          </a:bodyPr>
          <a:lstStyle/>
          <a:p>
            <a:pPr marL="268605">
              <a:lnSpc>
                <a:spcPct val="100000"/>
              </a:lnSpc>
              <a:spcBef>
                <a:spcPts val="415"/>
              </a:spcBef>
            </a:pPr>
            <a:r>
              <a:rPr sz="1200" b="1" spc="-10" dirty="0">
                <a:solidFill>
                  <a:srgbClr val="535658"/>
                </a:solidFill>
                <a:latin typeface="Arial"/>
                <a:cs typeface="Arial"/>
              </a:rPr>
              <a:t>Decarbonization</a:t>
            </a:r>
            <a:endParaRPr sz="1200">
              <a:latin typeface="Arial"/>
              <a:cs typeface="Arial"/>
            </a:endParaRPr>
          </a:p>
        </p:txBody>
      </p:sp>
      <p:sp>
        <p:nvSpPr>
          <p:cNvPr id="11" name="object 11"/>
          <p:cNvSpPr txBox="1"/>
          <p:nvPr/>
        </p:nvSpPr>
        <p:spPr>
          <a:xfrm>
            <a:off x="9787128" y="4785359"/>
            <a:ext cx="1728470" cy="289560"/>
          </a:xfrm>
          <a:prstGeom prst="rect">
            <a:avLst/>
          </a:prstGeom>
          <a:solidFill>
            <a:srgbClr val="CFDE00"/>
          </a:solidFill>
        </p:spPr>
        <p:txBody>
          <a:bodyPr vert="horz" wrap="square" lIns="0" tIns="52705" rIns="0" bIns="0" rtlCol="0">
            <a:spAutoFit/>
          </a:bodyPr>
          <a:lstStyle/>
          <a:p>
            <a:pPr marL="269240">
              <a:lnSpc>
                <a:spcPct val="100000"/>
              </a:lnSpc>
              <a:spcBef>
                <a:spcPts val="415"/>
              </a:spcBef>
            </a:pPr>
            <a:r>
              <a:rPr sz="1200" b="1" spc="-10" dirty="0">
                <a:solidFill>
                  <a:srgbClr val="535658"/>
                </a:solidFill>
                <a:latin typeface="Arial"/>
                <a:cs typeface="Arial"/>
              </a:rPr>
              <a:t>Democratization</a:t>
            </a:r>
            <a:endParaRPr sz="1200">
              <a:latin typeface="Arial"/>
              <a:cs typeface="Arial"/>
            </a:endParaRPr>
          </a:p>
        </p:txBody>
      </p:sp>
      <p:sp>
        <p:nvSpPr>
          <p:cNvPr id="12" name="object 12"/>
          <p:cNvSpPr txBox="1"/>
          <p:nvPr/>
        </p:nvSpPr>
        <p:spPr>
          <a:xfrm>
            <a:off x="6433466" y="2700055"/>
            <a:ext cx="2196337" cy="320601"/>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Paradigm</a:t>
            </a:r>
            <a:r>
              <a:rPr sz="2000" b="1" spc="-35" dirty="0">
                <a:latin typeface="Arial"/>
                <a:cs typeface="Arial"/>
              </a:rPr>
              <a:t> </a:t>
            </a:r>
            <a:r>
              <a:rPr sz="2000" b="1" spc="-20" dirty="0">
                <a:latin typeface="Arial"/>
                <a:cs typeface="Arial"/>
              </a:rPr>
              <a:t>shift</a:t>
            </a:r>
            <a:endParaRPr sz="2000" dirty="0">
              <a:latin typeface="Arial"/>
              <a:cs typeface="Arial"/>
            </a:endParaRPr>
          </a:p>
        </p:txBody>
      </p:sp>
      <p:sp>
        <p:nvSpPr>
          <p:cNvPr id="13" name="object 13"/>
          <p:cNvSpPr txBox="1"/>
          <p:nvPr/>
        </p:nvSpPr>
        <p:spPr>
          <a:xfrm>
            <a:off x="7988933" y="4169409"/>
            <a:ext cx="2196337" cy="443711"/>
          </a:xfrm>
          <a:prstGeom prst="rect">
            <a:avLst/>
          </a:prstGeom>
        </p:spPr>
        <p:txBody>
          <a:bodyPr vert="horz" wrap="square" lIns="0" tIns="12700" rIns="0" bIns="0" rtlCol="0">
            <a:spAutoFit/>
          </a:bodyPr>
          <a:lstStyle/>
          <a:p>
            <a:pPr algn="ctr">
              <a:lnSpc>
                <a:spcPct val="100000"/>
              </a:lnSpc>
              <a:spcBef>
                <a:spcPts val="100"/>
              </a:spcBef>
            </a:pPr>
            <a:r>
              <a:rPr sz="1400" b="1" spc="-10" dirty="0">
                <a:latin typeface="Arial"/>
                <a:cs typeface="Arial"/>
              </a:rPr>
              <a:t>Renewable-dominated</a:t>
            </a:r>
            <a:endParaRPr sz="1400" dirty="0">
              <a:latin typeface="Arial"/>
              <a:cs typeface="Arial"/>
            </a:endParaRPr>
          </a:p>
          <a:p>
            <a:pPr algn="ctr">
              <a:lnSpc>
                <a:spcPct val="100000"/>
              </a:lnSpc>
            </a:pPr>
            <a:r>
              <a:rPr sz="1400" b="1" dirty="0">
                <a:latin typeface="Arial"/>
                <a:cs typeface="Arial"/>
              </a:rPr>
              <a:t>decentralized</a:t>
            </a:r>
            <a:r>
              <a:rPr sz="1400" b="1" spc="-70" dirty="0">
                <a:latin typeface="Arial"/>
                <a:cs typeface="Arial"/>
              </a:rPr>
              <a:t> </a:t>
            </a:r>
            <a:r>
              <a:rPr sz="1400" b="1" spc="-10" dirty="0">
                <a:latin typeface="Arial"/>
                <a:cs typeface="Arial"/>
              </a:rPr>
              <a:t>generation</a:t>
            </a:r>
            <a:endParaRPr sz="1400" dirty="0">
              <a:latin typeface="Arial"/>
              <a:cs typeface="Arial"/>
            </a:endParaRPr>
          </a:p>
        </p:txBody>
      </p:sp>
      <p:pic>
        <p:nvPicPr>
          <p:cNvPr id="14" name="object 14"/>
          <p:cNvPicPr/>
          <p:nvPr/>
        </p:nvPicPr>
        <p:blipFill>
          <a:blip r:embed="rId4" cstate="print"/>
          <a:stretch>
            <a:fillRect/>
          </a:stretch>
        </p:blipFill>
        <p:spPr>
          <a:xfrm>
            <a:off x="3556666" y="2546730"/>
            <a:ext cx="1832197" cy="1805813"/>
          </a:xfrm>
          <a:prstGeom prst="rect">
            <a:avLst/>
          </a:prstGeom>
        </p:spPr>
      </p:pic>
      <p:pic>
        <p:nvPicPr>
          <p:cNvPr id="15" name="object 15"/>
          <p:cNvPicPr/>
          <p:nvPr/>
        </p:nvPicPr>
        <p:blipFill>
          <a:blip r:embed="rId5" cstate="print"/>
          <a:stretch>
            <a:fillRect/>
          </a:stretch>
        </p:blipFill>
        <p:spPr>
          <a:xfrm>
            <a:off x="9687924" y="2551112"/>
            <a:ext cx="2083514" cy="1804543"/>
          </a:xfrm>
          <a:prstGeom prst="rect">
            <a:avLst/>
          </a:prstGeom>
        </p:spPr>
      </p:pic>
      <p:sp>
        <p:nvSpPr>
          <p:cNvPr id="16" name="object 16"/>
          <p:cNvSpPr txBox="1"/>
          <p:nvPr/>
        </p:nvSpPr>
        <p:spPr>
          <a:xfrm>
            <a:off x="5625465" y="4167885"/>
            <a:ext cx="2205228" cy="443711"/>
          </a:xfrm>
          <a:prstGeom prst="rect">
            <a:avLst/>
          </a:prstGeom>
        </p:spPr>
        <p:txBody>
          <a:bodyPr vert="horz" wrap="square" lIns="0" tIns="12700" rIns="0" bIns="0" rtlCol="0">
            <a:spAutoFit/>
          </a:bodyPr>
          <a:lstStyle/>
          <a:p>
            <a:pPr marL="30480">
              <a:lnSpc>
                <a:spcPct val="100000"/>
              </a:lnSpc>
              <a:spcBef>
                <a:spcPts val="100"/>
              </a:spcBef>
            </a:pPr>
            <a:r>
              <a:rPr sz="1400" b="1" dirty="0">
                <a:latin typeface="Arial"/>
                <a:cs typeface="Arial"/>
              </a:rPr>
              <a:t>Fossil</a:t>
            </a:r>
            <a:r>
              <a:rPr sz="1400" b="1" spc="-5" dirty="0">
                <a:latin typeface="Arial"/>
                <a:cs typeface="Arial"/>
              </a:rPr>
              <a:t> </a:t>
            </a:r>
            <a:r>
              <a:rPr sz="1400" b="1" dirty="0">
                <a:latin typeface="Arial"/>
                <a:cs typeface="Arial"/>
              </a:rPr>
              <a:t>fuel-</a:t>
            </a:r>
            <a:r>
              <a:rPr sz="1400" b="1" spc="-10" dirty="0">
                <a:latin typeface="Arial"/>
                <a:cs typeface="Arial"/>
              </a:rPr>
              <a:t>dominated</a:t>
            </a:r>
            <a:endParaRPr sz="1400" dirty="0">
              <a:latin typeface="Arial"/>
              <a:cs typeface="Arial"/>
            </a:endParaRPr>
          </a:p>
          <a:p>
            <a:pPr marL="12700">
              <a:lnSpc>
                <a:spcPct val="100000"/>
              </a:lnSpc>
            </a:pPr>
            <a:r>
              <a:rPr sz="1400" b="1" dirty="0">
                <a:latin typeface="Arial"/>
                <a:cs typeface="Arial"/>
              </a:rPr>
              <a:t>centralized</a:t>
            </a:r>
            <a:r>
              <a:rPr sz="1400" b="1" spc="-50" dirty="0">
                <a:latin typeface="Arial"/>
                <a:cs typeface="Arial"/>
              </a:rPr>
              <a:t> </a:t>
            </a:r>
            <a:r>
              <a:rPr sz="1400" b="1" spc="-10" dirty="0">
                <a:latin typeface="Arial"/>
                <a:cs typeface="Arial"/>
              </a:rPr>
              <a:t>generation</a:t>
            </a:r>
            <a:endParaRPr sz="1400" dirty="0">
              <a:latin typeface="Arial"/>
              <a:cs typeface="Arial"/>
            </a:endParaRPr>
          </a:p>
        </p:txBody>
      </p:sp>
      <p:grpSp>
        <p:nvGrpSpPr>
          <p:cNvPr id="17" name="object 17"/>
          <p:cNvGrpSpPr/>
          <p:nvPr/>
        </p:nvGrpSpPr>
        <p:grpSpPr>
          <a:xfrm>
            <a:off x="6553136" y="3694112"/>
            <a:ext cx="561340" cy="360045"/>
            <a:chOff x="6553136" y="3694112"/>
            <a:chExt cx="561340" cy="360045"/>
          </a:xfrm>
        </p:grpSpPr>
        <p:sp>
          <p:nvSpPr>
            <p:cNvPr id="18" name="object 18"/>
            <p:cNvSpPr/>
            <p:nvPr/>
          </p:nvSpPr>
          <p:spPr>
            <a:xfrm>
              <a:off x="6554723" y="3695700"/>
              <a:ext cx="558165" cy="137160"/>
            </a:xfrm>
            <a:custGeom>
              <a:avLst/>
              <a:gdLst/>
              <a:ahLst/>
              <a:cxnLst/>
              <a:rect l="l" t="t" r="r" b="b"/>
              <a:pathLst>
                <a:path w="558165" h="137160">
                  <a:moveTo>
                    <a:pt x="508761" y="0"/>
                  </a:moveTo>
                  <a:lnTo>
                    <a:pt x="49022" y="0"/>
                  </a:lnTo>
                  <a:lnTo>
                    <a:pt x="1143" y="96520"/>
                  </a:lnTo>
                  <a:lnTo>
                    <a:pt x="0" y="104140"/>
                  </a:lnTo>
                  <a:lnTo>
                    <a:pt x="1143" y="111760"/>
                  </a:lnTo>
                  <a:lnTo>
                    <a:pt x="26289" y="137160"/>
                  </a:lnTo>
                  <a:lnTo>
                    <a:pt x="40640" y="137160"/>
                  </a:lnTo>
                  <a:lnTo>
                    <a:pt x="49022" y="133350"/>
                  </a:lnTo>
                  <a:lnTo>
                    <a:pt x="55118" y="128270"/>
                  </a:lnTo>
                  <a:lnTo>
                    <a:pt x="56057" y="127000"/>
                  </a:lnTo>
                  <a:lnTo>
                    <a:pt x="33527" y="127000"/>
                  </a:lnTo>
                  <a:lnTo>
                    <a:pt x="23875" y="124460"/>
                  </a:lnTo>
                  <a:lnTo>
                    <a:pt x="20320" y="123190"/>
                  </a:lnTo>
                  <a:lnTo>
                    <a:pt x="17906" y="119380"/>
                  </a:lnTo>
                  <a:lnTo>
                    <a:pt x="14350" y="116840"/>
                  </a:lnTo>
                  <a:lnTo>
                    <a:pt x="13207" y="114300"/>
                  </a:lnTo>
                  <a:lnTo>
                    <a:pt x="11937" y="109220"/>
                  </a:lnTo>
                  <a:lnTo>
                    <a:pt x="10795" y="105410"/>
                  </a:lnTo>
                  <a:lnTo>
                    <a:pt x="10795" y="100330"/>
                  </a:lnTo>
                  <a:lnTo>
                    <a:pt x="55118" y="11430"/>
                  </a:lnTo>
                  <a:lnTo>
                    <a:pt x="514418" y="11430"/>
                  </a:lnTo>
                  <a:lnTo>
                    <a:pt x="508761" y="0"/>
                  </a:lnTo>
                  <a:close/>
                </a:path>
                <a:path w="558165" h="137160">
                  <a:moveTo>
                    <a:pt x="74210" y="121920"/>
                  </a:moveTo>
                  <a:lnTo>
                    <a:pt x="59817" y="121920"/>
                  </a:lnTo>
                  <a:lnTo>
                    <a:pt x="65785" y="128270"/>
                  </a:lnTo>
                  <a:lnTo>
                    <a:pt x="71754" y="133350"/>
                  </a:lnTo>
                  <a:lnTo>
                    <a:pt x="78994" y="137160"/>
                  </a:lnTo>
                  <a:lnTo>
                    <a:pt x="95757" y="137160"/>
                  </a:lnTo>
                  <a:lnTo>
                    <a:pt x="102997" y="133350"/>
                  </a:lnTo>
                  <a:lnTo>
                    <a:pt x="110108" y="128270"/>
                  </a:lnTo>
                  <a:lnTo>
                    <a:pt x="111074" y="127000"/>
                  </a:lnTo>
                  <a:lnTo>
                    <a:pt x="87375" y="127000"/>
                  </a:lnTo>
                  <a:lnTo>
                    <a:pt x="83820" y="125730"/>
                  </a:lnTo>
                  <a:lnTo>
                    <a:pt x="78994" y="124460"/>
                  </a:lnTo>
                  <a:lnTo>
                    <a:pt x="75437" y="123190"/>
                  </a:lnTo>
                  <a:lnTo>
                    <a:pt x="74210" y="121920"/>
                  </a:lnTo>
                  <a:close/>
                </a:path>
                <a:path w="558165" h="137160">
                  <a:moveTo>
                    <a:pt x="129235" y="121920"/>
                  </a:moveTo>
                  <a:lnTo>
                    <a:pt x="114934" y="121920"/>
                  </a:lnTo>
                  <a:lnTo>
                    <a:pt x="119633" y="128270"/>
                  </a:lnTo>
                  <a:lnTo>
                    <a:pt x="126873" y="133350"/>
                  </a:lnTo>
                  <a:lnTo>
                    <a:pt x="134111" y="137160"/>
                  </a:lnTo>
                  <a:lnTo>
                    <a:pt x="150875" y="137160"/>
                  </a:lnTo>
                  <a:lnTo>
                    <a:pt x="157987" y="133350"/>
                  </a:lnTo>
                  <a:lnTo>
                    <a:pt x="163956" y="128270"/>
                  </a:lnTo>
                  <a:lnTo>
                    <a:pt x="165150" y="127000"/>
                  </a:lnTo>
                  <a:lnTo>
                    <a:pt x="142494" y="127000"/>
                  </a:lnTo>
                  <a:lnTo>
                    <a:pt x="137668" y="125730"/>
                  </a:lnTo>
                  <a:lnTo>
                    <a:pt x="134111" y="124460"/>
                  </a:lnTo>
                  <a:lnTo>
                    <a:pt x="130428" y="123190"/>
                  </a:lnTo>
                  <a:lnTo>
                    <a:pt x="129235" y="121920"/>
                  </a:lnTo>
                  <a:close/>
                </a:path>
                <a:path w="558165" h="137160">
                  <a:moveTo>
                    <a:pt x="183515" y="121920"/>
                  </a:moveTo>
                  <a:lnTo>
                    <a:pt x="169925" y="121920"/>
                  </a:lnTo>
                  <a:lnTo>
                    <a:pt x="174751" y="128270"/>
                  </a:lnTo>
                  <a:lnTo>
                    <a:pt x="180721" y="133350"/>
                  </a:lnTo>
                  <a:lnTo>
                    <a:pt x="189102" y="137160"/>
                  </a:lnTo>
                  <a:lnTo>
                    <a:pt x="204724" y="137160"/>
                  </a:lnTo>
                  <a:lnTo>
                    <a:pt x="213105" y="133350"/>
                  </a:lnTo>
                  <a:lnTo>
                    <a:pt x="219075" y="128270"/>
                  </a:lnTo>
                  <a:lnTo>
                    <a:pt x="220014" y="127000"/>
                  </a:lnTo>
                  <a:lnTo>
                    <a:pt x="196342" y="127000"/>
                  </a:lnTo>
                  <a:lnTo>
                    <a:pt x="192658" y="125730"/>
                  </a:lnTo>
                  <a:lnTo>
                    <a:pt x="187959" y="124460"/>
                  </a:lnTo>
                  <a:lnTo>
                    <a:pt x="184276" y="123190"/>
                  </a:lnTo>
                  <a:lnTo>
                    <a:pt x="183515" y="121920"/>
                  </a:lnTo>
                  <a:close/>
                </a:path>
                <a:path w="558165" h="137160">
                  <a:moveTo>
                    <a:pt x="238201" y="121920"/>
                  </a:moveTo>
                  <a:lnTo>
                    <a:pt x="223774" y="121920"/>
                  </a:lnTo>
                  <a:lnTo>
                    <a:pt x="229870" y="128270"/>
                  </a:lnTo>
                  <a:lnTo>
                    <a:pt x="235839" y="133350"/>
                  </a:lnTo>
                  <a:lnTo>
                    <a:pt x="242950" y="137160"/>
                  </a:lnTo>
                  <a:lnTo>
                    <a:pt x="259715" y="137160"/>
                  </a:lnTo>
                  <a:lnTo>
                    <a:pt x="266953" y="133350"/>
                  </a:lnTo>
                  <a:lnTo>
                    <a:pt x="274066" y="128270"/>
                  </a:lnTo>
                  <a:lnTo>
                    <a:pt x="275031" y="127000"/>
                  </a:lnTo>
                  <a:lnTo>
                    <a:pt x="251332" y="127000"/>
                  </a:lnTo>
                  <a:lnTo>
                    <a:pt x="246633" y="125730"/>
                  </a:lnTo>
                  <a:lnTo>
                    <a:pt x="242950" y="124460"/>
                  </a:lnTo>
                  <a:lnTo>
                    <a:pt x="239395" y="123190"/>
                  </a:lnTo>
                  <a:lnTo>
                    <a:pt x="238201" y="121920"/>
                  </a:lnTo>
                  <a:close/>
                </a:path>
                <a:path w="558165" h="137160">
                  <a:moveTo>
                    <a:pt x="293285" y="121920"/>
                  </a:moveTo>
                  <a:lnTo>
                    <a:pt x="278892" y="121920"/>
                  </a:lnTo>
                  <a:lnTo>
                    <a:pt x="283718" y="128270"/>
                  </a:lnTo>
                  <a:lnTo>
                    <a:pt x="290829" y="133350"/>
                  </a:lnTo>
                  <a:lnTo>
                    <a:pt x="298069" y="137160"/>
                  </a:lnTo>
                  <a:lnTo>
                    <a:pt x="314832" y="137160"/>
                  </a:lnTo>
                  <a:lnTo>
                    <a:pt x="321945" y="133350"/>
                  </a:lnTo>
                  <a:lnTo>
                    <a:pt x="327914" y="128270"/>
                  </a:lnTo>
                  <a:lnTo>
                    <a:pt x="329133" y="127000"/>
                  </a:lnTo>
                  <a:lnTo>
                    <a:pt x="306450" y="127000"/>
                  </a:lnTo>
                  <a:lnTo>
                    <a:pt x="301625" y="125730"/>
                  </a:lnTo>
                  <a:lnTo>
                    <a:pt x="294512" y="123190"/>
                  </a:lnTo>
                  <a:lnTo>
                    <a:pt x="293285" y="121920"/>
                  </a:lnTo>
                  <a:close/>
                </a:path>
                <a:path w="558165" h="137160">
                  <a:moveTo>
                    <a:pt x="347133" y="121920"/>
                  </a:moveTo>
                  <a:lnTo>
                    <a:pt x="334009" y="121920"/>
                  </a:lnTo>
                  <a:lnTo>
                    <a:pt x="338708" y="128270"/>
                  </a:lnTo>
                  <a:lnTo>
                    <a:pt x="344677" y="133350"/>
                  </a:lnTo>
                  <a:lnTo>
                    <a:pt x="351917" y="137160"/>
                  </a:lnTo>
                  <a:lnTo>
                    <a:pt x="368680" y="137160"/>
                  </a:lnTo>
                  <a:lnTo>
                    <a:pt x="377062" y="133350"/>
                  </a:lnTo>
                  <a:lnTo>
                    <a:pt x="383031" y="128270"/>
                  </a:lnTo>
                  <a:lnTo>
                    <a:pt x="383997" y="127000"/>
                  </a:lnTo>
                  <a:lnTo>
                    <a:pt x="360299" y="127000"/>
                  </a:lnTo>
                  <a:lnTo>
                    <a:pt x="356743" y="125730"/>
                  </a:lnTo>
                  <a:lnTo>
                    <a:pt x="351917" y="124460"/>
                  </a:lnTo>
                  <a:lnTo>
                    <a:pt x="348360" y="123190"/>
                  </a:lnTo>
                  <a:lnTo>
                    <a:pt x="347133" y="121920"/>
                  </a:lnTo>
                  <a:close/>
                </a:path>
                <a:path w="558165" h="137160">
                  <a:moveTo>
                    <a:pt x="402158" y="121920"/>
                  </a:moveTo>
                  <a:lnTo>
                    <a:pt x="387857" y="121920"/>
                  </a:lnTo>
                  <a:lnTo>
                    <a:pt x="393826" y="128270"/>
                  </a:lnTo>
                  <a:lnTo>
                    <a:pt x="399796" y="133350"/>
                  </a:lnTo>
                  <a:lnTo>
                    <a:pt x="406907" y="137160"/>
                  </a:lnTo>
                  <a:lnTo>
                    <a:pt x="423672" y="137160"/>
                  </a:lnTo>
                  <a:lnTo>
                    <a:pt x="430910" y="133350"/>
                  </a:lnTo>
                  <a:lnTo>
                    <a:pt x="438150" y="128270"/>
                  </a:lnTo>
                  <a:lnTo>
                    <a:pt x="439089" y="127000"/>
                  </a:lnTo>
                  <a:lnTo>
                    <a:pt x="415290" y="127000"/>
                  </a:lnTo>
                  <a:lnTo>
                    <a:pt x="410591" y="125730"/>
                  </a:lnTo>
                  <a:lnTo>
                    <a:pt x="406907" y="124460"/>
                  </a:lnTo>
                  <a:lnTo>
                    <a:pt x="403351" y="123190"/>
                  </a:lnTo>
                  <a:lnTo>
                    <a:pt x="402158" y="121920"/>
                  </a:lnTo>
                  <a:close/>
                </a:path>
                <a:path w="558165" h="137160">
                  <a:moveTo>
                    <a:pt x="456395" y="121920"/>
                  </a:moveTo>
                  <a:lnTo>
                    <a:pt x="442849" y="121920"/>
                  </a:lnTo>
                  <a:lnTo>
                    <a:pt x="447675" y="128270"/>
                  </a:lnTo>
                  <a:lnTo>
                    <a:pt x="454786" y="133350"/>
                  </a:lnTo>
                  <a:lnTo>
                    <a:pt x="462025" y="137160"/>
                  </a:lnTo>
                  <a:lnTo>
                    <a:pt x="478790" y="137160"/>
                  </a:lnTo>
                  <a:lnTo>
                    <a:pt x="486028" y="133350"/>
                  </a:lnTo>
                  <a:lnTo>
                    <a:pt x="491998" y="128270"/>
                  </a:lnTo>
                  <a:lnTo>
                    <a:pt x="492937" y="127000"/>
                  </a:lnTo>
                  <a:lnTo>
                    <a:pt x="470407" y="127000"/>
                  </a:lnTo>
                  <a:lnTo>
                    <a:pt x="465581" y="125730"/>
                  </a:lnTo>
                  <a:lnTo>
                    <a:pt x="462025" y="124460"/>
                  </a:lnTo>
                  <a:lnTo>
                    <a:pt x="457200" y="123190"/>
                  </a:lnTo>
                  <a:lnTo>
                    <a:pt x="456395" y="121920"/>
                  </a:lnTo>
                  <a:close/>
                </a:path>
                <a:path w="558165" h="137160">
                  <a:moveTo>
                    <a:pt x="511124" y="121920"/>
                  </a:moveTo>
                  <a:lnTo>
                    <a:pt x="496697" y="121920"/>
                  </a:lnTo>
                  <a:lnTo>
                    <a:pt x="502666" y="128270"/>
                  </a:lnTo>
                  <a:lnTo>
                    <a:pt x="508761" y="133350"/>
                  </a:lnTo>
                  <a:lnTo>
                    <a:pt x="515874" y="137160"/>
                  </a:lnTo>
                  <a:lnTo>
                    <a:pt x="531495" y="137160"/>
                  </a:lnTo>
                  <a:lnTo>
                    <a:pt x="543432" y="132080"/>
                  </a:lnTo>
                  <a:lnTo>
                    <a:pt x="548258" y="128270"/>
                  </a:lnTo>
                  <a:lnTo>
                    <a:pt x="549148" y="127000"/>
                  </a:lnTo>
                  <a:lnTo>
                    <a:pt x="524255" y="127000"/>
                  </a:lnTo>
                  <a:lnTo>
                    <a:pt x="520700" y="125730"/>
                  </a:lnTo>
                  <a:lnTo>
                    <a:pt x="515874" y="124460"/>
                  </a:lnTo>
                  <a:lnTo>
                    <a:pt x="512318" y="123190"/>
                  </a:lnTo>
                  <a:lnTo>
                    <a:pt x="511124" y="121920"/>
                  </a:lnTo>
                  <a:close/>
                </a:path>
                <a:path w="558165" h="137160">
                  <a:moveTo>
                    <a:pt x="65785" y="104140"/>
                  </a:moveTo>
                  <a:lnTo>
                    <a:pt x="55118" y="104140"/>
                  </a:lnTo>
                  <a:lnTo>
                    <a:pt x="55118" y="109220"/>
                  </a:lnTo>
                  <a:lnTo>
                    <a:pt x="52704" y="113030"/>
                  </a:lnTo>
                  <a:lnTo>
                    <a:pt x="51434" y="116840"/>
                  </a:lnTo>
                  <a:lnTo>
                    <a:pt x="45466" y="123190"/>
                  </a:lnTo>
                  <a:lnTo>
                    <a:pt x="41909" y="124460"/>
                  </a:lnTo>
                  <a:lnTo>
                    <a:pt x="37083" y="125730"/>
                  </a:lnTo>
                  <a:lnTo>
                    <a:pt x="33527" y="127000"/>
                  </a:lnTo>
                  <a:lnTo>
                    <a:pt x="56057" y="127000"/>
                  </a:lnTo>
                  <a:lnTo>
                    <a:pt x="59817" y="121920"/>
                  </a:lnTo>
                  <a:lnTo>
                    <a:pt x="74210" y="121920"/>
                  </a:lnTo>
                  <a:lnTo>
                    <a:pt x="71754" y="119380"/>
                  </a:lnTo>
                  <a:lnTo>
                    <a:pt x="69469" y="116840"/>
                  </a:lnTo>
                  <a:lnTo>
                    <a:pt x="67055" y="113030"/>
                  </a:lnTo>
                  <a:lnTo>
                    <a:pt x="65785" y="109220"/>
                  </a:lnTo>
                  <a:lnTo>
                    <a:pt x="65785" y="104140"/>
                  </a:lnTo>
                  <a:close/>
                </a:path>
                <a:path w="558165" h="137160">
                  <a:moveTo>
                    <a:pt x="120903" y="104140"/>
                  </a:moveTo>
                  <a:lnTo>
                    <a:pt x="110108" y="104140"/>
                  </a:lnTo>
                  <a:lnTo>
                    <a:pt x="108966" y="109220"/>
                  </a:lnTo>
                  <a:lnTo>
                    <a:pt x="107696" y="113030"/>
                  </a:lnTo>
                  <a:lnTo>
                    <a:pt x="87375" y="127000"/>
                  </a:lnTo>
                  <a:lnTo>
                    <a:pt x="111074" y="127000"/>
                  </a:lnTo>
                  <a:lnTo>
                    <a:pt x="114934" y="121920"/>
                  </a:lnTo>
                  <a:lnTo>
                    <a:pt x="129235" y="121920"/>
                  </a:lnTo>
                  <a:lnTo>
                    <a:pt x="124459" y="116840"/>
                  </a:lnTo>
                  <a:lnTo>
                    <a:pt x="122047" y="113030"/>
                  </a:lnTo>
                  <a:lnTo>
                    <a:pt x="120903" y="109220"/>
                  </a:lnTo>
                  <a:lnTo>
                    <a:pt x="120903" y="104140"/>
                  </a:lnTo>
                  <a:close/>
                </a:path>
                <a:path w="558165" h="137160">
                  <a:moveTo>
                    <a:pt x="174751" y="104140"/>
                  </a:moveTo>
                  <a:lnTo>
                    <a:pt x="163956" y="104140"/>
                  </a:lnTo>
                  <a:lnTo>
                    <a:pt x="163956" y="109220"/>
                  </a:lnTo>
                  <a:lnTo>
                    <a:pt x="162814" y="113030"/>
                  </a:lnTo>
                  <a:lnTo>
                    <a:pt x="142494" y="127000"/>
                  </a:lnTo>
                  <a:lnTo>
                    <a:pt x="165150" y="127000"/>
                  </a:lnTo>
                  <a:lnTo>
                    <a:pt x="169925" y="121920"/>
                  </a:lnTo>
                  <a:lnTo>
                    <a:pt x="183515" y="121920"/>
                  </a:lnTo>
                  <a:lnTo>
                    <a:pt x="181991" y="119380"/>
                  </a:lnTo>
                  <a:lnTo>
                    <a:pt x="178307" y="116840"/>
                  </a:lnTo>
                  <a:lnTo>
                    <a:pt x="177165" y="113030"/>
                  </a:lnTo>
                  <a:lnTo>
                    <a:pt x="175895" y="109220"/>
                  </a:lnTo>
                  <a:lnTo>
                    <a:pt x="174751" y="104140"/>
                  </a:lnTo>
                  <a:close/>
                </a:path>
                <a:path w="558165" h="137160">
                  <a:moveTo>
                    <a:pt x="229870" y="104140"/>
                  </a:moveTo>
                  <a:lnTo>
                    <a:pt x="219075" y="104140"/>
                  </a:lnTo>
                  <a:lnTo>
                    <a:pt x="217804" y="109220"/>
                  </a:lnTo>
                  <a:lnTo>
                    <a:pt x="216661" y="113030"/>
                  </a:lnTo>
                  <a:lnTo>
                    <a:pt x="215392" y="116840"/>
                  </a:lnTo>
                  <a:lnTo>
                    <a:pt x="211835" y="119380"/>
                  </a:lnTo>
                  <a:lnTo>
                    <a:pt x="209423" y="123190"/>
                  </a:lnTo>
                  <a:lnTo>
                    <a:pt x="205867" y="124460"/>
                  </a:lnTo>
                  <a:lnTo>
                    <a:pt x="196342" y="127000"/>
                  </a:lnTo>
                  <a:lnTo>
                    <a:pt x="220014" y="127000"/>
                  </a:lnTo>
                  <a:lnTo>
                    <a:pt x="223774" y="121920"/>
                  </a:lnTo>
                  <a:lnTo>
                    <a:pt x="238201" y="121920"/>
                  </a:lnTo>
                  <a:lnTo>
                    <a:pt x="233425" y="116840"/>
                  </a:lnTo>
                  <a:lnTo>
                    <a:pt x="231012" y="113030"/>
                  </a:lnTo>
                  <a:lnTo>
                    <a:pt x="229870" y="109220"/>
                  </a:lnTo>
                  <a:lnTo>
                    <a:pt x="229870" y="104140"/>
                  </a:lnTo>
                  <a:close/>
                </a:path>
                <a:path w="558165" h="137160">
                  <a:moveTo>
                    <a:pt x="283718" y="104140"/>
                  </a:moveTo>
                  <a:lnTo>
                    <a:pt x="272923" y="104140"/>
                  </a:lnTo>
                  <a:lnTo>
                    <a:pt x="272923" y="109220"/>
                  </a:lnTo>
                  <a:lnTo>
                    <a:pt x="271652" y="113030"/>
                  </a:lnTo>
                  <a:lnTo>
                    <a:pt x="251332" y="127000"/>
                  </a:lnTo>
                  <a:lnTo>
                    <a:pt x="275031" y="127000"/>
                  </a:lnTo>
                  <a:lnTo>
                    <a:pt x="278892" y="121920"/>
                  </a:lnTo>
                  <a:lnTo>
                    <a:pt x="293285" y="121920"/>
                  </a:lnTo>
                  <a:lnTo>
                    <a:pt x="290829" y="119380"/>
                  </a:lnTo>
                  <a:lnTo>
                    <a:pt x="288417" y="116840"/>
                  </a:lnTo>
                  <a:lnTo>
                    <a:pt x="286130" y="113030"/>
                  </a:lnTo>
                  <a:lnTo>
                    <a:pt x="284860" y="109220"/>
                  </a:lnTo>
                  <a:lnTo>
                    <a:pt x="283718" y="104140"/>
                  </a:lnTo>
                  <a:close/>
                </a:path>
                <a:path w="558165" h="137160">
                  <a:moveTo>
                    <a:pt x="338708" y="104140"/>
                  </a:moveTo>
                  <a:lnTo>
                    <a:pt x="327914" y="104140"/>
                  </a:lnTo>
                  <a:lnTo>
                    <a:pt x="327914" y="109220"/>
                  </a:lnTo>
                  <a:lnTo>
                    <a:pt x="326771" y="113030"/>
                  </a:lnTo>
                  <a:lnTo>
                    <a:pt x="324357" y="116840"/>
                  </a:lnTo>
                  <a:lnTo>
                    <a:pt x="318389" y="123190"/>
                  </a:lnTo>
                  <a:lnTo>
                    <a:pt x="314832" y="124460"/>
                  </a:lnTo>
                  <a:lnTo>
                    <a:pt x="310006" y="125730"/>
                  </a:lnTo>
                  <a:lnTo>
                    <a:pt x="306450" y="127000"/>
                  </a:lnTo>
                  <a:lnTo>
                    <a:pt x="329133" y="127000"/>
                  </a:lnTo>
                  <a:lnTo>
                    <a:pt x="334009" y="121920"/>
                  </a:lnTo>
                  <a:lnTo>
                    <a:pt x="347133" y="121920"/>
                  </a:lnTo>
                  <a:lnTo>
                    <a:pt x="344677" y="119380"/>
                  </a:lnTo>
                  <a:lnTo>
                    <a:pt x="342392" y="116840"/>
                  </a:lnTo>
                  <a:lnTo>
                    <a:pt x="341122" y="113030"/>
                  </a:lnTo>
                  <a:lnTo>
                    <a:pt x="338708" y="109220"/>
                  </a:lnTo>
                  <a:lnTo>
                    <a:pt x="338708" y="104140"/>
                  </a:lnTo>
                  <a:close/>
                </a:path>
                <a:path w="558165" h="137160">
                  <a:moveTo>
                    <a:pt x="393826" y="104140"/>
                  </a:moveTo>
                  <a:lnTo>
                    <a:pt x="383031" y="104140"/>
                  </a:lnTo>
                  <a:lnTo>
                    <a:pt x="381889" y="109220"/>
                  </a:lnTo>
                  <a:lnTo>
                    <a:pt x="380619" y="113030"/>
                  </a:lnTo>
                  <a:lnTo>
                    <a:pt x="379475" y="116840"/>
                  </a:lnTo>
                  <a:lnTo>
                    <a:pt x="375793" y="119380"/>
                  </a:lnTo>
                  <a:lnTo>
                    <a:pt x="373506" y="123190"/>
                  </a:lnTo>
                  <a:lnTo>
                    <a:pt x="369824" y="124460"/>
                  </a:lnTo>
                  <a:lnTo>
                    <a:pt x="360299" y="127000"/>
                  </a:lnTo>
                  <a:lnTo>
                    <a:pt x="383997" y="127000"/>
                  </a:lnTo>
                  <a:lnTo>
                    <a:pt x="387857" y="121920"/>
                  </a:lnTo>
                  <a:lnTo>
                    <a:pt x="402158" y="121920"/>
                  </a:lnTo>
                  <a:lnTo>
                    <a:pt x="397382" y="116840"/>
                  </a:lnTo>
                  <a:lnTo>
                    <a:pt x="394970" y="113030"/>
                  </a:lnTo>
                  <a:lnTo>
                    <a:pt x="393826" y="109220"/>
                  </a:lnTo>
                  <a:lnTo>
                    <a:pt x="393826" y="104140"/>
                  </a:lnTo>
                  <a:close/>
                </a:path>
                <a:path w="558165" h="137160">
                  <a:moveTo>
                    <a:pt x="447675" y="104140"/>
                  </a:moveTo>
                  <a:lnTo>
                    <a:pt x="436879" y="104140"/>
                  </a:lnTo>
                  <a:lnTo>
                    <a:pt x="436879" y="109220"/>
                  </a:lnTo>
                  <a:lnTo>
                    <a:pt x="435736" y="113030"/>
                  </a:lnTo>
                  <a:lnTo>
                    <a:pt x="433324" y="116840"/>
                  </a:lnTo>
                  <a:lnTo>
                    <a:pt x="427354" y="123190"/>
                  </a:lnTo>
                  <a:lnTo>
                    <a:pt x="423672" y="124460"/>
                  </a:lnTo>
                  <a:lnTo>
                    <a:pt x="420116" y="125730"/>
                  </a:lnTo>
                  <a:lnTo>
                    <a:pt x="415290" y="127000"/>
                  </a:lnTo>
                  <a:lnTo>
                    <a:pt x="439089" y="127000"/>
                  </a:lnTo>
                  <a:lnTo>
                    <a:pt x="442849" y="121920"/>
                  </a:lnTo>
                  <a:lnTo>
                    <a:pt x="456395" y="121920"/>
                  </a:lnTo>
                  <a:lnTo>
                    <a:pt x="454786" y="119380"/>
                  </a:lnTo>
                  <a:lnTo>
                    <a:pt x="451230" y="116840"/>
                  </a:lnTo>
                  <a:lnTo>
                    <a:pt x="450087" y="113030"/>
                  </a:lnTo>
                  <a:lnTo>
                    <a:pt x="448818" y="109220"/>
                  </a:lnTo>
                  <a:lnTo>
                    <a:pt x="447675" y="104140"/>
                  </a:lnTo>
                  <a:close/>
                </a:path>
                <a:path w="558165" h="137160">
                  <a:moveTo>
                    <a:pt x="502666" y="104140"/>
                  </a:moveTo>
                  <a:lnTo>
                    <a:pt x="491998" y="104140"/>
                  </a:lnTo>
                  <a:lnTo>
                    <a:pt x="491998" y="109220"/>
                  </a:lnTo>
                  <a:lnTo>
                    <a:pt x="490727" y="113030"/>
                  </a:lnTo>
                  <a:lnTo>
                    <a:pt x="473964" y="125730"/>
                  </a:lnTo>
                  <a:lnTo>
                    <a:pt x="470407" y="127000"/>
                  </a:lnTo>
                  <a:lnTo>
                    <a:pt x="492937" y="127000"/>
                  </a:lnTo>
                  <a:lnTo>
                    <a:pt x="496697" y="121920"/>
                  </a:lnTo>
                  <a:lnTo>
                    <a:pt x="511124" y="121920"/>
                  </a:lnTo>
                  <a:lnTo>
                    <a:pt x="506349" y="116840"/>
                  </a:lnTo>
                  <a:lnTo>
                    <a:pt x="503935" y="113030"/>
                  </a:lnTo>
                  <a:lnTo>
                    <a:pt x="502666" y="109220"/>
                  </a:lnTo>
                  <a:lnTo>
                    <a:pt x="502666" y="104140"/>
                  </a:lnTo>
                  <a:close/>
                </a:path>
                <a:path w="558165" h="137160">
                  <a:moveTo>
                    <a:pt x="514418" y="11430"/>
                  </a:moveTo>
                  <a:lnTo>
                    <a:pt x="501523" y="11430"/>
                  </a:lnTo>
                  <a:lnTo>
                    <a:pt x="546989" y="102870"/>
                  </a:lnTo>
                  <a:lnTo>
                    <a:pt x="546989" y="104140"/>
                  </a:lnTo>
                  <a:lnTo>
                    <a:pt x="545846" y="109220"/>
                  </a:lnTo>
                  <a:lnTo>
                    <a:pt x="544576" y="113030"/>
                  </a:lnTo>
                  <a:lnTo>
                    <a:pt x="543432" y="116840"/>
                  </a:lnTo>
                  <a:lnTo>
                    <a:pt x="539876" y="119380"/>
                  </a:lnTo>
                  <a:lnTo>
                    <a:pt x="537464" y="123190"/>
                  </a:lnTo>
                  <a:lnTo>
                    <a:pt x="532637" y="124460"/>
                  </a:lnTo>
                  <a:lnTo>
                    <a:pt x="529081" y="125730"/>
                  </a:lnTo>
                  <a:lnTo>
                    <a:pt x="524255" y="127000"/>
                  </a:lnTo>
                  <a:lnTo>
                    <a:pt x="549148" y="127000"/>
                  </a:lnTo>
                  <a:lnTo>
                    <a:pt x="551815" y="123190"/>
                  </a:lnTo>
                  <a:lnTo>
                    <a:pt x="556641" y="111760"/>
                  </a:lnTo>
                  <a:lnTo>
                    <a:pt x="557783" y="104140"/>
                  </a:lnTo>
                  <a:lnTo>
                    <a:pt x="557783" y="99060"/>
                  </a:lnTo>
                  <a:lnTo>
                    <a:pt x="514418" y="11430"/>
                  </a:lnTo>
                  <a:close/>
                </a:path>
              </a:pathLst>
            </a:custGeom>
            <a:solidFill>
              <a:srgbClr val="000000"/>
            </a:solidFill>
          </p:spPr>
          <p:txBody>
            <a:bodyPr wrap="square" lIns="0" tIns="0" rIns="0" bIns="0" rtlCol="0"/>
            <a:lstStyle/>
            <a:p>
              <a:endParaRPr/>
            </a:p>
          </p:txBody>
        </p:sp>
        <p:sp>
          <p:nvSpPr>
            <p:cNvPr id="19" name="object 19"/>
            <p:cNvSpPr/>
            <p:nvPr/>
          </p:nvSpPr>
          <p:spPr>
            <a:xfrm>
              <a:off x="6554723" y="3695700"/>
              <a:ext cx="558165" cy="137160"/>
            </a:xfrm>
            <a:custGeom>
              <a:avLst/>
              <a:gdLst/>
              <a:ahLst/>
              <a:cxnLst/>
              <a:rect l="l" t="t" r="r" b="b"/>
              <a:pathLst>
                <a:path w="558165" h="137160">
                  <a:moveTo>
                    <a:pt x="524255" y="137160"/>
                  </a:moveTo>
                  <a:lnTo>
                    <a:pt x="515874" y="136017"/>
                  </a:lnTo>
                  <a:lnTo>
                    <a:pt x="508761" y="132333"/>
                  </a:lnTo>
                  <a:lnTo>
                    <a:pt x="502666" y="127507"/>
                  </a:lnTo>
                  <a:lnTo>
                    <a:pt x="496697" y="121538"/>
                  </a:lnTo>
                  <a:lnTo>
                    <a:pt x="491998" y="127507"/>
                  </a:lnTo>
                  <a:lnTo>
                    <a:pt x="486028" y="132333"/>
                  </a:lnTo>
                  <a:lnTo>
                    <a:pt x="478790" y="136017"/>
                  </a:lnTo>
                  <a:lnTo>
                    <a:pt x="470407" y="137160"/>
                  </a:lnTo>
                  <a:lnTo>
                    <a:pt x="462025" y="136017"/>
                  </a:lnTo>
                  <a:lnTo>
                    <a:pt x="454786" y="132333"/>
                  </a:lnTo>
                  <a:lnTo>
                    <a:pt x="447675" y="127507"/>
                  </a:lnTo>
                  <a:lnTo>
                    <a:pt x="442849" y="121538"/>
                  </a:lnTo>
                  <a:lnTo>
                    <a:pt x="438150" y="127507"/>
                  </a:lnTo>
                  <a:lnTo>
                    <a:pt x="430910" y="132333"/>
                  </a:lnTo>
                  <a:lnTo>
                    <a:pt x="423672" y="136017"/>
                  </a:lnTo>
                  <a:lnTo>
                    <a:pt x="415290" y="137160"/>
                  </a:lnTo>
                  <a:lnTo>
                    <a:pt x="406907" y="136017"/>
                  </a:lnTo>
                  <a:lnTo>
                    <a:pt x="399796" y="132333"/>
                  </a:lnTo>
                  <a:lnTo>
                    <a:pt x="393826" y="127507"/>
                  </a:lnTo>
                  <a:lnTo>
                    <a:pt x="387857" y="121538"/>
                  </a:lnTo>
                  <a:lnTo>
                    <a:pt x="383031" y="127507"/>
                  </a:lnTo>
                  <a:lnTo>
                    <a:pt x="377062" y="132333"/>
                  </a:lnTo>
                  <a:lnTo>
                    <a:pt x="368680" y="136017"/>
                  </a:lnTo>
                  <a:lnTo>
                    <a:pt x="360299" y="137160"/>
                  </a:lnTo>
                  <a:lnTo>
                    <a:pt x="351917" y="136017"/>
                  </a:lnTo>
                  <a:lnTo>
                    <a:pt x="344677" y="132333"/>
                  </a:lnTo>
                  <a:lnTo>
                    <a:pt x="338708" y="127507"/>
                  </a:lnTo>
                  <a:lnTo>
                    <a:pt x="334009" y="121538"/>
                  </a:lnTo>
                  <a:lnTo>
                    <a:pt x="327914" y="127507"/>
                  </a:lnTo>
                  <a:lnTo>
                    <a:pt x="321945" y="132333"/>
                  </a:lnTo>
                  <a:lnTo>
                    <a:pt x="314832" y="136017"/>
                  </a:lnTo>
                  <a:lnTo>
                    <a:pt x="306450" y="137160"/>
                  </a:lnTo>
                  <a:lnTo>
                    <a:pt x="298069" y="136017"/>
                  </a:lnTo>
                  <a:lnTo>
                    <a:pt x="290829" y="132333"/>
                  </a:lnTo>
                  <a:lnTo>
                    <a:pt x="283718" y="127507"/>
                  </a:lnTo>
                  <a:lnTo>
                    <a:pt x="278892" y="121538"/>
                  </a:lnTo>
                  <a:lnTo>
                    <a:pt x="274066" y="127507"/>
                  </a:lnTo>
                  <a:lnTo>
                    <a:pt x="266953" y="132333"/>
                  </a:lnTo>
                  <a:lnTo>
                    <a:pt x="259715" y="136017"/>
                  </a:lnTo>
                  <a:lnTo>
                    <a:pt x="251332" y="137160"/>
                  </a:lnTo>
                  <a:lnTo>
                    <a:pt x="242950" y="136017"/>
                  </a:lnTo>
                  <a:lnTo>
                    <a:pt x="235839" y="132333"/>
                  </a:lnTo>
                  <a:lnTo>
                    <a:pt x="229870" y="127507"/>
                  </a:lnTo>
                  <a:lnTo>
                    <a:pt x="223774" y="121538"/>
                  </a:lnTo>
                  <a:lnTo>
                    <a:pt x="219075" y="127507"/>
                  </a:lnTo>
                  <a:lnTo>
                    <a:pt x="213105" y="132333"/>
                  </a:lnTo>
                  <a:lnTo>
                    <a:pt x="204724" y="136017"/>
                  </a:lnTo>
                  <a:lnTo>
                    <a:pt x="196342" y="137160"/>
                  </a:lnTo>
                  <a:lnTo>
                    <a:pt x="189102" y="136017"/>
                  </a:lnTo>
                  <a:lnTo>
                    <a:pt x="180721" y="132333"/>
                  </a:lnTo>
                  <a:lnTo>
                    <a:pt x="174751" y="127507"/>
                  </a:lnTo>
                  <a:lnTo>
                    <a:pt x="169925" y="121538"/>
                  </a:lnTo>
                  <a:lnTo>
                    <a:pt x="163956" y="127507"/>
                  </a:lnTo>
                  <a:lnTo>
                    <a:pt x="157987" y="132333"/>
                  </a:lnTo>
                  <a:lnTo>
                    <a:pt x="150875" y="136017"/>
                  </a:lnTo>
                  <a:lnTo>
                    <a:pt x="142494" y="137160"/>
                  </a:lnTo>
                  <a:lnTo>
                    <a:pt x="134111" y="136017"/>
                  </a:lnTo>
                  <a:lnTo>
                    <a:pt x="126873" y="132333"/>
                  </a:lnTo>
                  <a:lnTo>
                    <a:pt x="119633" y="127507"/>
                  </a:lnTo>
                  <a:lnTo>
                    <a:pt x="114934" y="121538"/>
                  </a:lnTo>
                  <a:lnTo>
                    <a:pt x="110108" y="127507"/>
                  </a:lnTo>
                  <a:lnTo>
                    <a:pt x="102997" y="132333"/>
                  </a:lnTo>
                  <a:lnTo>
                    <a:pt x="95757" y="136017"/>
                  </a:lnTo>
                  <a:lnTo>
                    <a:pt x="87375" y="137160"/>
                  </a:lnTo>
                  <a:lnTo>
                    <a:pt x="78994" y="136017"/>
                  </a:lnTo>
                  <a:lnTo>
                    <a:pt x="71754" y="132333"/>
                  </a:lnTo>
                  <a:lnTo>
                    <a:pt x="65785" y="127507"/>
                  </a:lnTo>
                  <a:lnTo>
                    <a:pt x="59817" y="121538"/>
                  </a:lnTo>
                  <a:lnTo>
                    <a:pt x="55118" y="127507"/>
                  </a:lnTo>
                  <a:lnTo>
                    <a:pt x="49022" y="132333"/>
                  </a:lnTo>
                  <a:lnTo>
                    <a:pt x="40640" y="136017"/>
                  </a:lnTo>
                  <a:lnTo>
                    <a:pt x="33527" y="137160"/>
                  </a:lnTo>
                  <a:lnTo>
                    <a:pt x="26289" y="136017"/>
                  </a:lnTo>
                  <a:lnTo>
                    <a:pt x="20320" y="133604"/>
                  </a:lnTo>
                  <a:lnTo>
                    <a:pt x="14350" y="131191"/>
                  </a:lnTo>
                  <a:lnTo>
                    <a:pt x="0" y="103505"/>
                  </a:lnTo>
                  <a:lnTo>
                    <a:pt x="1143" y="96266"/>
                  </a:lnTo>
                  <a:lnTo>
                    <a:pt x="49022" y="0"/>
                  </a:lnTo>
                  <a:lnTo>
                    <a:pt x="508761" y="0"/>
                  </a:lnTo>
                  <a:lnTo>
                    <a:pt x="557783" y="98679"/>
                  </a:lnTo>
                  <a:lnTo>
                    <a:pt x="557783" y="103505"/>
                  </a:lnTo>
                  <a:lnTo>
                    <a:pt x="556641" y="110743"/>
                  </a:lnTo>
                  <a:lnTo>
                    <a:pt x="554227" y="116712"/>
                  </a:lnTo>
                  <a:lnTo>
                    <a:pt x="551815" y="122681"/>
                  </a:lnTo>
                  <a:lnTo>
                    <a:pt x="524255" y="137160"/>
                  </a:lnTo>
                  <a:close/>
                </a:path>
                <a:path w="558165" h="137160">
                  <a:moveTo>
                    <a:pt x="502666" y="103505"/>
                  </a:moveTo>
                  <a:lnTo>
                    <a:pt x="502666" y="108331"/>
                  </a:lnTo>
                  <a:lnTo>
                    <a:pt x="503935" y="111887"/>
                  </a:lnTo>
                  <a:lnTo>
                    <a:pt x="520700" y="125094"/>
                  </a:lnTo>
                  <a:lnTo>
                    <a:pt x="524255" y="126364"/>
                  </a:lnTo>
                  <a:lnTo>
                    <a:pt x="529081" y="125094"/>
                  </a:lnTo>
                  <a:lnTo>
                    <a:pt x="532637" y="123951"/>
                  </a:lnTo>
                  <a:lnTo>
                    <a:pt x="537464" y="122681"/>
                  </a:lnTo>
                  <a:lnTo>
                    <a:pt x="539876" y="119125"/>
                  </a:lnTo>
                  <a:lnTo>
                    <a:pt x="543432" y="116712"/>
                  </a:lnTo>
                  <a:lnTo>
                    <a:pt x="544576" y="111887"/>
                  </a:lnTo>
                  <a:lnTo>
                    <a:pt x="545846" y="108331"/>
                  </a:lnTo>
                  <a:lnTo>
                    <a:pt x="546989" y="103505"/>
                  </a:lnTo>
                  <a:lnTo>
                    <a:pt x="546989" y="102235"/>
                  </a:lnTo>
                  <a:lnTo>
                    <a:pt x="501523" y="10794"/>
                  </a:lnTo>
                  <a:lnTo>
                    <a:pt x="55118" y="10794"/>
                  </a:lnTo>
                  <a:lnTo>
                    <a:pt x="10795" y="99822"/>
                  </a:lnTo>
                  <a:lnTo>
                    <a:pt x="10795" y="104648"/>
                  </a:lnTo>
                  <a:lnTo>
                    <a:pt x="11937" y="108331"/>
                  </a:lnTo>
                  <a:lnTo>
                    <a:pt x="13207" y="113156"/>
                  </a:lnTo>
                  <a:lnTo>
                    <a:pt x="14350" y="116712"/>
                  </a:lnTo>
                  <a:lnTo>
                    <a:pt x="17906" y="119125"/>
                  </a:lnTo>
                  <a:lnTo>
                    <a:pt x="20320" y="122681"/>
                  </a:lnTo>
                  <a:lnTo>
                    <a:pt x="23875" y="123951"/>
                  </a:lnTo>
                  <a:lnTo>
                    <a:pt x="28701" y="125094"/>
                  </a:lnTo>
                  <a:lnTo>
                    <a:pt x="33527" y="126364"/>
                  </a:lnTo>
                  <a:lnTo>
                    <a:pt x="37083" y="125094"/>
                  </a:lnTo>
                  <a:lnTo>
                    <a:pt x="41909" y="123951"/>
                  </a:lnTo>
                  <a:lnTo>
                    <a:pt x="45466" y="122681"/>
                  </a:lnTo>
                  <a:lnTo>
                    <a:pt x="49022" y="119125"/>
                  </a:lnTo>
                  <a:lnTo>
                    <a:pt x="51434" y="116712"/>
                  </a:lnTo>
                  <a:lnTo>
                    <a:pt x="52704" y="111887"/>
                  </a:lnTo>
                  <a:lnTo>
                    <a:pt x="55118" y="108331"/>
                  </a:lnTo>
                  <a:lnTo>
                    <a:pt x="55118" y="103505"/>
                  </a:lnTo>
                  <a:lnTo>
                    <a:pt x="65785" y="103505"/>
                  </a:lnTo>
                  <a:lnTo>
                    <a:pt x="65785" y="108331"/>
                  </a:lnTo>
                  <a:lnTo>
                    <a:pt x="67055" y="111887"/>
                  </a:lnTo>
                  <a:lnTo>
                    <a:pt x="83820" y="125094"/>
                  </a:lnTo>
                  <a:lnTo>
                    <a:pt x="87375" y="126364"/>
                  </a:lnTo>
                  <a:lnTo>
                    <a:pt x="92201" y="125094"/>
                  </a:lnTo>
                  <a:lnTo>
                    <a:pt x="95757" y="123951"/>
                  </a:lnTo>
                  <a:lnTo>
                    <a:pt x="110108" y="103505"/>
                  </a:lnTo>
                  <a:lnTo>
                    <a:pt x="120903" y="103505"/>
                  </a:lnTo>
                  <a:lnTo>
                    <a:pt x="120903" y="108331"/>
                  </a:lnTo>
                  <a:lnTo>
                    <a:pt x="122047" y="111887"/>
                  </a:lnTo>
                  <a:lnTo>
                    <a:pt x="124459" y="116712"/>
                  </a:lnTo>
                  <a:lnTo>
                    <a:pt x="126873" y="119125"/>
                  </a:lnTo>
                  <a:lnTo>
                    <a:pt x="130428" y="122681"/>
                  </a:lnTo>
                  <a:lnTo>
                    <a:pt x="134111" y="123951"/>
                  </a:lnTo>
                  <a:lnTo>
                    <a:pt x="137668" y="125094"/>
                  </a:lnTo>
                  <a:lnTo>
                    <a:pt x="142494" y="126364"/>
                  </a:lnTo>
                  <a:lnTo>
                    <a:pt x="147193" y="125094"/>
                  </a:lnTo>
                  <a:lnTo>
                    <a:pt x="150875" y="123951"/>
                  </a:lnTo>
                  <a:lnTo>
                    <a:pt x="154431" y="122681"/>
                  </a:lnTo>
                  <a:lnTo>
                    <a:pt x="157987" y="119125"/>
                  </a:lnTo>
                  <a:lnTo>
                    <a:pt x="160400" y="116712"/>
                  </a:lnTo>
                  <a:lnTo>
                    <a:pt x="162814" y="111887"/>
                  </a:lnTo>
                  <a:lnTo>
                    <a:pt x="163956" y="108331"/>
                  </a:lnTo>
                  <a:lnTo>
                    <a:pt x="163956" y="103505"/>
                  </a:lnTo>
                  <a:lnTo>
                    <a:pt x="174751" y="103505"/>
                  </a:lnTo>
                  <a:lnTo>
                    <a:pt x="175895" y="108331"/>
                  </a:lnTo>
                  <a:lnTo>
                    <a:pt x="177165" y="111887"/>
                  </a:lnTo>
                  <a:lnTo>
                    <a:pt x="178307" y="116712"/>
                  </a:lnTo>
                  <a:lnTo>
                    <a:pt x="181991" y="119125"/>
                  </a:lnTo>
                  <a:lnTo>
                    <a:pt x="184276" y="122681"/>
                  </a:lnTo>
                  <a:lnTo>
                    <a:pt x="187959" y="123951"/>
                  </a:lnTo>
                  <a:lnTo>
                    <a:pt x="192658" y="125094"/>
                  </a:lnTo>
                  <a:lnTo>
                    <a:pt x="196342" y="126364"/>
                  </a:lnTo>
                  <a:lnTo>
                    <a:pt x="201041" y="125094"/>
                  </a:lnTo>
                  <a:lnTo>
                    <a:pt x="205867" y="123951"/>
                  </a:lnTo>
                  <a:lnTo>
                    <a:pt x="209423" y="122681"/>
                  </a:lnTo>
                  <a:lnTo>
                    <a:pt x="211835" y="119125"/>
                  </a:lnTo>
                  <a:lnTo>
                    <a:pt x="215392" y="116712"/>
                  </a:lnTo>
                  <a:lnTo>
                    <a:pt x="216661" y="111887"/>
                  </a:lnTo>
                  <a:lnTo>
                    <a:pt x="217804" y="108331"/>
                  </a:lnTo>
                  <a:lnTo>
                    <a:pt x="219075" y="103505"/>
                  </a:lnTo>
                  <a:lnTo>
                    <a:pt x="229870" y="103505"/>
                  </a:lnTo>
                  <a:lnTo>
                    <a:pt x="229870" y="108331"/>
                  </a:lnTo>
                  <a:lnTo>
                    <a:pt x="231012" y="111887"/>
                  </a:lnTo>
                  <a:lnTo>
                    <a:pt x="233425" y="116712"/>
                  </a:lnTo>
                  <a:lnTo>
                    <a:pt x="235839" y="119125"/>
                  </a:lnTo>
                  <a:lnTo>
                    <a:pt x="239395" y="122681"/>
                  </a:lnTo>
                  <a:lnTo>
                    <a:pt x="242950" y="123951"/>
                  </a:lnTo>
                  <a:lnTo>
                    <a:pt x="246633" y="125094"/>
                  </a:lnTo>
                  <a:lnTo>
                    <a:pt x="251332" y="126364"/>
                  </a:lnTo>
                  <a:lnTo>
                    <a:pt x="272923" y="108331"/>
                  </a:lnTo>
                  <a:lnTo>
                    <a:pt x="272923" y="103505"/>
                  </a:lnTo>
                  <a:lnTo>
                    <a:pt x="283718" y="103505"/>
                  </a:lnTo>
                  <a:lnTo>
                    <a:pt x="284860" y="108331"/>
                  </a:lnTo>
                  <a:lnTo>
                    <a:pt x="286130" y="111887"/>
                  </a:lnTo>
                  <a:lnTo>
                    <a:pt x="306450" y="126364"/>
                  </a:lnTo>
                  <a:lnTo>
                    <a:pt x="310006" y="125094"/>
                  </a:lnTo>
                  <a:lnTo>
                    <a:pt x="314832" y="123951"/>
                  </a:lnTo>
                  <a:lnTo>
                    <a:pt x="318389" y="122681"/>
                  </a:lnTo>
                  <a:lnTo>
                    <a:pt x="321945" y="119125"/>
                  </a:lnTo>
                  <a:lnTo>
                    <a:pt x="324357" y="116712"/>
                  </a:lnTo>
                  <a:lnTo>
                    <a:pt x="326771" y="111887"/>
                  </a:lnTo>
                  <a:lnTo>
                    <a:pt x="327914" y="108331"/>
                  </a:lnTo>
                  <a:lnTo>
                    <a:pt x="327914" y="103505"/>
                  </a:lnTo>
                  <a:lnTo>
                    <a:pt x="338708" y="103505"/>
                  </a:lnTo>
                  <a:lnTo>
                    <a:pt x="338708" y="108331"/>
                  </a:lnTo>
                  <a:lnTo>
                    <a:pt x="341122" y="111887"/>
                  </a:lnTo>
                  <a:lnTo>
                    <a:pt x="356743" y="125094"/>
                  </a:lnTo>
                  <a:lnTo>
                    <a:pt x="360299" y="126364"/>
                  </a:lnTo>
                  <a:lnTo>
                    <a:pt x="365125" y="125094"/>
                  </a:lnTo>
                  <a:lnTo>
                    <a:pt x="369824" y="123951"/>
                  </a:lnTo>
                  <a:lnTo>
                    <a:pt x="373506" y="122681"/>
                  </a:lnTo>
                  <a:lnTo>
                    <a:pt x="375793" y="119125"/>
                  </a:lnTo>
                  <a:lnTo>
                    <a:pt x="379475" y="116712"/>
                  </a:lnTo>
                  <a:lnTo>
                    <a:pt x="380619" y="111887"/>
                  </a:lnTo>
                  <a:lnTo>
                    <a:pt x="381889" y="108331"/>
                  </a:lnTo>
                  <a:lnTo>
                    <a:pt x="383031" y="103505"/>
                  </a:lnTo>
                  <a:lnTo>
                    <a:pt x="393826" y="103505"/>
                  </a:lnTo>
                  <a:lnTo>
                    <a:pt x="393826" y="108331"/>
                  </a:lnTo>
                  <a:lnTo>
                    <a:pt x="394970" y="111887"/>
                  </a:lnTo>
                  <a:lnTo>
                    <a:pt x="397382" y="116712"/>
                  </a:lnTo>
                  <a:lnTo>
                    <a:pt x="399796" y="119125"/>
                  </a:lnTo>
                  <a:lnTo>
                    <a:pt x="403351" y="122681"/>
                  </a:lnTo>
                  <a:lnTo>
                    <a:pt x="406907" y="123951"/>
                  </a:lnTo>
                  <a:lnTo>
                    <a:pt x="410591" y="125094"/>
                  </a:lnTo>
                  <a:lnTo>
                    <a:pt x="415290" y="126364"/>
                  </a:lnTo>
                  <a:lnTo>
                    <a:pt x="420116" y="125094"/>
                  </a:lnTo>
                  <a:lnTo>
                    <a:pt x="423672" y="123951"/>
                  </a:lnTo>
                  <a:lnTo>
                    <a:pt x="427354" y="122681"/>
                  </a:lnTo>
                  <a:lnTo>
                    <a:pt x="430910" y="119125"/>
                  </a:lnTo>
                  <a:lnTo>
                    <a:pt x="433324" y="116712"/>
                  </a:lnTo>
                  <a:lnTo>
                    <a:pt x="435736" y="111887"/>
                  </a:lnTo>
                  <a:lnTo>
                    <a:pt x="436879" y="108331"/>
                  </a:lnTo>
                  <a:lnTo>
                    <a:pt x="436879" y="103505"/>
                  </a:lnTo>
                  <a:lnTo>
                    <a:pt x="447675" y="103505"/>
                  </a:lnTo>
                  <a:lnTo>
                    <a:pt x="448818" y="108331"/>
                  </a:lnTo>
                  <a:lnTo>
                    <a:pt x="450087" y="111887"/>
                  </a:lnTo>
                  <a:lnTo>
                    <a:pt x="451230" y="116712"/>
                  </a:lnTo>
                  <a:lnTo>
                    <a:pt x="454786" y="119125"/>
                  </a:lnTo>
                  <a:lnTo>
                    <a:pt x="457200" y="122681"/>
                  </a:lnTo>
                  <a:lnTo>
                    <a:pt x="462025" y="123951"/>
                  </a:lnTo>
                  <a:lnTo>
                    <a:pt x="465581" y="125094"/>
                  </a:lnTo>
                  <a:lnTo>
                    <a:pt x="470407" y="126364"/>
                  </a:lnTo>
                  <a:lnTo>
                    <a:pt x="473964" y="125094"/>
                  </a:lnTo>
                  <a:lnTo>
                    <a:pt x="478790" y="123951"/>
                  </a:lnTo>
                  <a:lnTo>
                    <a:pt x="491998" y="108331"/>
                  </a:lnTo>
                  <a:lnTo>
                    <a:pt x="491998" y="103505"/>
                  </a:lnTo>
                  <a:lnTo>
                    <a:pt x="502666" y="103505"/>
                  </a:lnTo>
                  <a:close/>
                </a:path>
              </a:pathLst>
            </a:custGeom>
            <a:ln w="3175">
              <a:solidFill>
                <a:srgbClr val="000000"/>
              </a:solidFill>
            </a:ln>
          </p:spPr>
          <p:txBody>
            <a:bodyPr wrap="square" lIns="0" tIns="0" rIns="0" bIns="0" rtlCol="0"/>
            <a:lstStyle/>
            <a:p>
              <a:endParaRPr/>
            </a:p>
          </p:txBody>
        </p:sp>
        <p:sp>
          <p:nvSpPr>
            <p:cNvPr id="20" name="object 20"/>
            <p:cNvSpPr/>
            <p:nvPr/>
          </p:nvSpPr>
          <p:spPr>
            <a:xfrm>
              <a:off x="6591300" y="3820159"/>
              <a:ext cx="481965" cy="232410"/>
            </a:xfrm>
            <a:custGeom>
              <a:avLst/>
              <a:gdLst/>
              <a:ahLst/>
              <a:cxnLst/>
              <a:rect l="l" t="t" r="r" b="b"/>
              <a:pathLst>
                <a:path w="481965" h="232410">
                  <a:moveTo>
                    <a:pt x="481584" y="0"/>
                  </a:moveTo>
                  <a:lnTo>
                    <a:pt x="470789" y="0"/>
                  </a:lnTo>
                  <a:lnTo>
                    <a:pt x="470789" y="220980"/>
                  </a:lnTo>
                  <a:lnTo>
                    <a:pt x="10795" y="220980"/>
                  </a:lnTo>
                  <a:lnTo>
                    <a:pt x="10795" y="0"/>
                  </a:lnTo>
                  <a:lnTo>
                    <a:pt x="0" y="0"/>
                  </a:lnTo>
                  <a:lnTo>
                    <a:pt x="0" y="220980"/>
                  </a:lnTo>
                  <a:lnTo>
                    <a:pt x="0" y="232410"/>
                  </a:lnTo>
                  <a:lnTo>
                    <a:pt x="481584" y="232410"/>
                  </a:lnTo>
                  <a:lnTo>
                    <a:pt x="481584" y="220980"/>
                  </a:lnTo>
                  <a:lnTo>
                    <a:pt x="481584" y="0"/>
                  </a:lnTo>
                  <a:close/>
                </a:path>
              </a:pathLst>
            </a:custGeom>
            <a:solidFill>
              <a:srgbClr val="000000"/>
            </a:solidFill>
          </p:spPr>
          <p:txBody>
            <a:bodyPr wrap="square" lIns="0" tIns="0" rIns="0" bIns="0" rtlCol="0"/>
            <a:lstStyle/>
            <a:p>
              <a:endParaRPr/>
            </a:p>
          </p:txBody>
        </p:sp>
        <p:sp>
          <p:nvSpPr>
            <p:cNvPr id="21" name="object 21"/>
            <p:cNvSpPr/>
            <p:nvPr/>
          </p:nvSpPr>
          <p:spPr>
            <a:xfrm>
              <a:off x="6591299" y="3820668"/>
              <a:ext cx="481965" cy="231775"/>
            </a:xfrm>
            <a:custGeom>
              <a:avLst/>
              <a:gdLst/>
              <a:ahLst/>
              <a:cxnLst/>
              <a:rect l="l" t="t" r="r" b="b"/>
              <a:pathLst>
                <a:path w="481965" h="231775">
                  <a:moveTo>
                    <a:pt x="481583" y="231647"/>
                  </a:moveTo>
                  <a:lnTo>
                    <a:pt x="0" y="231647"/>
                  </a:lnTo>
                  <a:lnTo>
                    <a:pt x="0" y="0"/>
                  </a:lnTo>
                  <a:lnTo>
                    <a:pt x="10795" y="0"/>
                  </a:lnTo>
                  <a:lnTo>
                    <a:pt x="10795" y="220852"/>
                  </a:lnTo>
                  <a:lnTo>
                    <a:pt x="470789" y="220852"/>
                  </a:lnTo>
                  <a:lnTo>
                    <a:pt x="470789" y="0"/>
                  </a:lnTo>
                  <a:lnTo>
                    <a:pt x="481583" y="0"/>
                  </a:lnTo>
                  <a:lnTo>
                    <a:pt x="481583" y="231647"/>
                  </a:lnTo>
                  <a:close/>
                </a:path>
              </a:pathLst>
            </a:custGeom>
            <a:ln w="3175">
              <a:solidFill>
                <a:srgbClr val="000000"/>
              </a:solidFill>
            </a:ln>
          </p:spPr>
          <p:txBody>
            <a:bodyPr wrap="square" lIns="0" tIns="0" rIns="0" bIns="0" rtlCol="0"/>
            <a:lstStyle/>
            <a:p>
              <a:endParaRPr/>
            </a:p>
          </p:txBody>
        </p:sp>
        <p:sp>
          <p:nvSpPr>
            <p:cNvPr id="22" name="object 22"/>
            <p:cNvSpPr/>
            <p:nvPr/>
          </p:nvSpPr>
          <p:spPr>
            <a:xfrm>
              <a:off x="6554723" y="4043172"/>
              <a:ext cx="558165" cy="9525"/>
            </a:xfrm>
            <a:custGeom>
              <a:avLst/>
              <a:gdLst/>
              <a:ahLst/>
              <a:cxnLst/>
              <a:rect l="l" t="t" r="r" b="b"/>
              <a:pathLst>
                <a:path w="558165" h="9525">
                  <a:moveTo>
                    <a:pt x="557783" y="0"/>
                  </a:moveTo>
                  <a:lnTo>
                    <a:pt x="0" y="0"/>
                  </a:lnTo>
                  <a:lnTo>
                    <a:pt x="0" y="9143"/>
                  </a:lnTo>
                  <a:lnTo>
                    <a:pt x="557783" y="9143"/>
                  </a:lnTo>
                  <a:lnTo>
                    <a:pt x="557783" y="0"/>
                  </a:lnTo>
                  <a:close/>
                </a:path>
              </a:pathLst>
            </a:custGeom>
            <a:solidFill>
              <a:srgbClr val="000000"/>
            </a:solidFill>
          </p:spPr>
          <p:txBody>
            <a:bodyPr wrap="square" lIns="0" tIns="0" rIns="0" bIns="0" rtlCol="0"/>
            <a:lstStyle/>
            <a:p>
              <a:endParaRPr/>
            </a:p>
          </p:txBody>
        </p:sp>
        <p:sp>
          <p:nvSpPr>
            <p:cNvPr id="23" name="object 23"/>
            <p:cNvSpPr/>
            <p:nvPr/>
          </p:nvSpPr>
          <p:spPr>
            <a:xfrm>
              <a:off x="6554723" y="4043172"/>
              <a:ext cx="558165" cy="9525"/>
            </a:xfrm>
            <a:custGeom>
              <a:avLst/>
              <a:gdLst/>
              <a:ahLst/>
              <a:cxnLst/>
              <a:rect l="l" t="t" r="r" b="b"/>
              <a:pathLst>
                <a:path w="558165" h="9525">
                  <a:moveTo>
                    <a:pt x="0" y="9143"/>
                  </a:moveTo>
                  <a:lnTo>
                    <a:pt x="557783" y="9143"/>
                  </a:lnTo>
                  <a:lnTo>
                    <a:pt x="557783" y="0"/>
                  </a:lnTo>
                  <a:lnTo>
                    <a:pt x="0" y="0"/>
                  </a:lnTo>
                  <a:lnTo>
                    <a:pt x="0" y="9143"/>
                  </a:lnTo>
                  <a:close/>
                </a:path>
              </a:pathLst>
            </a:custGeom>
            <a:ln w="3175">
              <a:solidFill>
                <a:srgbClr val="000000"/>
              </a:solidFill>
            </a:ln>
          </p:spPr>
          <p:txBody>
            <a:bodyPr wrap="square" lIns="0" tIns="0" rIns="0" bIns="0" rtlCol="0"/>
            <a:lstStyle/>
            <a:p>
              <a:endParaRPr/>
            </a:p>
          </p:txBody>
        </p:sp>
        <p:sp>
          <p:nvSpPr>
            <p:cNvPr id="24" name="object 24"/>
            <p:cNvSpPr/>
            <p:nvPr/>
          </p:nvSpPr>
          <p:spPr>
            <a:xfrm>
              <a:off x="6643115" y="3875531"/>
              <a:ext cx="365760" cy="177165"/>
            </a:xfrm>
            <a:custGeom>
              <a:avLst/>
              <a:gdLst/>
              <a:ahLst/>
              <a:cxnLst/>
              <a:rect l="l" t="t" r="r" b="b"/>
              <a:pathLst>
                <a:path w="365759" h="177164">
                  <a:moveTo>
                    <a:pt x="349123" y="0"/>
                  </a:moveTo>
                  <a:lnTo>
                    <a:pt x="16636" y="0"/>
                  </a:lnTo>
                  <a:lnTo>
                    <a:pt x="11937" y="1143"/>
                  </a:lnTo>
                  <a:lnTo>
                    <a:pt x="8254" y="3556"/>
                  </a:lnTo>
                  <a:lnTo>
                    <a:pt x="5968" y="5969"/>
                  </a:lnTo>
                  <a:lnTo>
                    <a:pt x="1142" y="13081"/>
                  </a:lnTo>
                  <a:lnTo>
                    <a:pt x="0" y="16764"/>
                  </a:lnTo>
                  <a:lnTo>
                    <a:pt x="0" y="176784"/>
                  </a:lnTo>
                  <a:lnTo>
                    <a:pt x="365759" y="176784"/>
                  </a:lnTo>
                  <a:lnTo>
                    <a:pt x="365759" y="165989"/>
                  </a:lnTo>
                  <a:lnTo>
                    <a:pt x="10667" y="165989"/>
                  </a:lnTo>
                  <a:lnTo>
                    <a:pt x="10667" y="16764"/>
                  </a:lnTo>
                  <a:lnTo>
                    <a:pt x="13080" y="13081"/>
                  </a:lnTo>
                  <a:lnTo>
                    <a:pt x="20192" y="10795"/>
                  </a:lnTo>
                  <a:lnTo>
                    <a:pt x="363065" y="10795"/>
                  </a:lnTo>
                  <a:lnTo>
                    <a:pt x="359790" y="5969"/>
                  </a:lnTo>
                  <a:lnTo>
                    <a:pt x="352678" y="1143"/>
                  </a:lnTo>
                  <a:lnTo>
                    <a:pt x="349123" y="0"/>
                  </a:lnTo>
                  <a:close/>
                </a:path>
                <a:path w="365759" h="177164">
                  <a:moveTo>
                    <a:pt x="363065" y="10795"/>
                  </a:moveTo>
                  <a:lnTo>
                    <a:pt x="345566" y="10795"/>
                  </a:lnTo>
                  <a:lnTo>
                    <a:pt x="352678" y="13081"/>
                  </a:lnTo>
                  <a:lnTo>
                    <a:pt x="353822" y="16764"/>
                  </a:lnTo>
                  <a:lnTo>
                    <a:pt x="355091" y="20320"/>
                  </a:lnTo>
                  <a:lnTo>
                    <a:pt x="355091" y="165989"/>
                  </a:lnTo>
                  <a:lnTo>
                    <a:pt x="365759" y="165989"/>
                  </a:lnTo>
                  <a:lnTo>
                    <a:pt x="365759" y="16764"/>
                  </a:lnTo>
                  <a:lnTo>
                    <a:pt x="364616" y="13081"/>
                  </a:lnTo>
                  <a:lnTo>
                    <a:pt x="363065" y="10795"/>
                  </a:lnTo>
                  <a:close/>
                </a:path>
              </a:pathLst>
            </a:custGeom>
            <a:solidFill>
              <a:srgbClr val="000000"/>
            </a:solidFill>
          </p:spPr>
          <p:txBody>
            <a:bodyPr wrap="square" lIns="0" tIns="0" rIns="0" bIns="0" rtlCol="0"/>
            <a:lstStyle/>
            <a:p>
              <a:endParaRPr/>
            </a:p>
          </p:txBody>
        </p:sp>
        <p:sp>
          <p:nvSpPr>
            <p:cNvPr id="25" name="object 25"/>
            <p:cNvSpPr/>
            <p:nvPr/>
          </p:nvSpPr>
          <p:spPr>
            <a:xfrm>
              <a:off x="6643115" y="3875531"/>
              <a:ext cx="365760" cy="177165"/>
            </a:xfrm>
            <a:custGeom>
              <a:avLst/>
              <a:gdLst/>
              <a:ahLst/>
              <a:cxnLst/>
              <a:rect l="l" t="t" r="r" b="b"/>
              <a:pathLst>
                <a:path w="365759" h="177164">
                  <a:moveTo>
                    <a:pt x="365759" y="176784"/>
                  </a:moveTo>
                  <a:lnTo>
                    <a:pt x="0" y="176784"/>
                  </a:lnTo>
                  <a:lnTo>
                    <a:pt x="0" y="20320"/>
                  </a:lnTo>
                  <a:lnTo>
                    <a:pt x="0" y="16764"/>
                  </a:lnTo>
                  <a:lnTo>
                    <a:pt x="1142" y="13081"/>
                  </a:lnTo>
                  <a:lnTo>
                    <a:pt x="3555" y="9525"/>
                  </a:lnTo>
                  <a:lnTo>
                    <a:pt x="5968" y="5969"/>
                  </a:lnTo>
                  <a:lnTo>
                    <a:pt x="8254" y="3556"/>
                  </a:lnTo>
                  <a:lnTo>
                    <a:pt x="11937" y="1143"/>
                  </a:lnTo>
                  <a:lnTo>
                    <a:pt x="16636" y="0"/>
                  </a:lnTo>
                  <a:lnTo>
                    <a:pt x="20192" y="0"/>
                  </a:lnTo>
                  <a:lnTo>
                    <a:pt x="345566" y="0"/>
                  </a:lnTo>
                  <a:lnTo>
                    <a:pt x="349123" y="0"/>
                  </a:lnTo>
                  <a:lnTo>
                    <a:pt x="352678" y="1143"/>
                  </a:lnTo>
                  <a:lnTo>
                    <a:pt x="356234" y="3556"/>
                  </a:lnTo>
                  <a:lnTo>
                    <a:pt x="359790" y="5969"/>
                  </a:lnTo>
                  <a:lnTo>
                    <a:pt x="362203" y="9525"/>
                  </a:lnTo>
                  <a:lnTo>
                    <a:pt x="364616" y="13081"/>
                  </a:lnTo>
                  <a:lnTo>
                    <a:pt x="365759" y="16764"/>
                  </a:lnTo>
                  <a:lnTo>
                    <a:pt x="365759" y="20320"/>
                  </a:lnTo>
                  <a:lnTo>
                    <a:pt x="365759" y="176784"/>
                  </a:lnTo>
                  <a:close/>
                </a:path>
                <a:path w="365759" h="177164">
                  <a:moveTo>
                    <a:pt x="10667" y="165989"/>
                  </a:moveTo>
                  <a:lnTo>
                    <a:pt x="355091" y="165989"/>
                  </a:lnTo>
                  <a:lnTo>
                    <a:pt x="355091" y="20320"/>
                  </a:lnTo>
                  <a:lnTo>
                    <a:pt x="353822" y="16764"/>
                  </a:lnTo>
                  <a:lnTo>
                    <a:pt x="352678" y="13081"/>
                  </a:lnTo>
                  <a:lnTo>
                    <a:pt x="349123" y="11938"/>
                  </a:lnTo>
                  <a:lnTo>
                    <a:pt x="345566" y="10795"/>
                  </a:lnTo>
                  <a:lnTo>
                    <a:pt x="20192" y="10795"/>
                  </a:lnTo>
                  <a:lnTo>
                    <a:pt x="16636" y="11938"/>
                  </a:lnTo>
                  <a:lnTo>
                    <a:pt x="13080" y="13081"/>
                  </a:lnTo>
                  <a:lnTo>
                    <a:pt x="10667" y="16764"/>
                  </a:lnTo>
                  <a:lnTo>
                    <a:pt x="10667" y="20320"/>
                  </a:lnTo>
                  <a:lnTo>
                    <a:pt x="10667" y="165989"/>
                  </a:lnTo>
                  <a:close/>
                </a:path>
              </a:pathLst>
            </a:custGeom>
            <a:ln w="3175">
              <a:solidFill>
                <a:srgbClr val="000000"/>
              </a:solidFill>
            </a:ln>
          </p:spPr>
          <p:txBody>
            <a:bodyPr wrap="square" lIns="0" tIns="0" rIns="0" bIns="0" rtlCol="0"/>
            <a:lstStyle/>
            <a:p>
              <a:endParaRPr/>
            </a:p>
          </p:txBody>
        </p:sp>
        <p:sp>
          <p:nvSpPr>
            <p:cNvPr id="26" name="object 26"/>
            <p:cNvSpPr/>
            <p:nvPr/>
          </p:nvSpPr>
          <p:spPr>
            <a:xfrm>
              <a:off x="6755891" y="3875531"/>
              <a:ext cx="12700" cy="177165"/>
            </a:xfrm>
            <a:custGeom>
              <a:avLst/>
              <a:gdLst/>
              <a:ahLst/>
              <a:cxnLst/>
              <a:rect l="l" t="t" r="r" b="b"/>
              <a:pathLst>
                <a:path w="12700" h="177164">
                  <a:moveTo>
                    <a:pt x="12192" y="0"/>
                  </a:moveTo>
                  <a:lnTo>
                    <a:pt x="0" y="0"/>
                  </a:lnTo>
                  <a:lnTo>
                    <a:pt x="0" y="176783"/>
                  </a:lnTo>
                  <a:lnTo>
                    <a:pt x="12192" y="176783"/>
                  </a:lnTo>
                  <a:lnTo>
                    <a:pt x="12192" y="0"/>
                  </a:lnTo>
                  <a:close/>
                </a:path>
              </a:pathLst>
            </a:custGeom>
            <a:solidFill>
              <a:srgbClr val="000000"/>
            </a:solidFill>
          </p:spPr>
          <p:txBody>
            <a:bodyPr wrap="square" lIns="0" tIns="0" rIns="0" bIns="0" rtlCol="0"/>
            <a:lstStyle/>
            <a:p>
              <a:endParaRPr/>
            </a:p>
          </p:txBody>
        </p:sp>
        <p:sp>
          <p:nvSpPr>
            <p:cNvPr id="27" name="object 27"/>
            <p:cNvSpPr/>
            <p:nvPr/>
          </p:nvSpPr>
          <p:spPr>
            <a:xfrm>
              <a:off x="6755891" y="3875531"/>
              <a:ext cx="12700" cy="177165"/>
            </a:xfrm>
            <a:custGeom>
              <a:avLst/>
              <a:gdLst/>
              <a:ahLst/>
              <a:cxnLst/>
              <a:rect l="l" t="t" r="r" b="b"/>
              <a:pathLst>
                <a:path w="12700" h="177164">
                  <a:moveTo>
                    <a:pt x="0" y="176783"/>
                  </a:moveTo>
                  <a:lnTo>
                    <a:pt x="12192" y="176783"/>
                  </a:lnTo>
                  <a:lnTo>
                    <a:pt x="12192" y="0"/>
                  </a:lnTo>
                  <a:lnTo>
                    <a:pt x="0" y="0"/>
                  </a:lnTo>
                  <a:lnTo>
                    <a:pt x="0" y="176783"/>
                  </a:lnTo>
                  <a:close/>
                </a:path>
              </a:pathLst>
            </a:custGeom>
            <a:ln w="3175">
              <a:solidFill>
                <a:srgbClr val="000000"/>
              </a:solidFill>
            </a:ln>
          </p:spPr>
          <p:txBody>
            <a:bodyPr wrap="square" lIns="0" tIns="0" rIns="0" bIns="0" rtlCol="0"/>
            <a:lstStyle/>
            <a:p>
              <a:endParaRPr/>
            </a:p>
          </p:txBody>
        </p:sp>
        <p:sp>
          <p:nvSpPr>
            <p:cNvPr id="28" name="object 28"/>
            <p:cNvSpPr/>
            <p:nvPr/>
          </p:nvSpPr>
          <p:spPr>
            <a:xfrm>
              <a:off x="6755891" y="3994404"/>
              <a:ext cx="253365" cy="12700"/>
            </a:xfrm>
            <a:custGeom>
              <a:avLst/>
              <a:gdLst/>
              <a:ahLst/>
              <a:cxnLst/>
              <a:rect l="l" t="t" r="r" b="b"/>
              <a:pathLst>
                <a:path w="253365" h="12700">
                  <a:moveTo>
                    <a:pt x="252983" y="0"/>
                  </a:moveTo>
                  <a:lnTo>
                    <a:pt x="0" y="0"/>
                  </a:lnTo>
                  <a:lnTo>
                    <a:pt x="0" y="12191"/>
                  </a:lnTo>
                  <a:lnTo>
                    <a:pt x="252983" y="12191"/>
                  </a:lnTo>
                  <a:lnTo>
                    <a:pt x="252983" y="0"/>
                  </a:lnTo>
                  <a:close/>
                </a:path>
              </a:pathLst>
            </a:custGeom>
            <a:solidFill>
              <a:srgbClr val="000000"/>
            </a:solidFill>
          </p:spPr>
          <p:txBody>
            <a:bodyPr wrap="square" lIns="0" tIns="0" rIns="0" bIns="0" rtlCol="0"/>
            <a:lstStyle/>
            <a:p>
              <a:endParaRPr/>
            </a:p>
          </p:txBody>
        </p:sp>
        <p:sp>
          <p:nvSpPr>
            <p:cNvPr id="29" name="object 29"/>
            <p:cNvSpPr/>
            <p:nvPr/>
          </p:nvSpPr>
          <p:spPr>
            <a:xfrm>
              <a:off x="6755891" y="3994404"/>
              <a:ext cx="253365" cy="12700"/>
            </a:xfrm>
            <a:custGeom>
              <a:avLst/>
              <a:gdLst/>
              <a:ahLst/>
              <a:cxnLst/>
              <a:rect l="l" t="t" r="r" b="b"/>
              <a:pathLst>
                <a:path w="253365" h="12700">
                  <a:moveTo>
                    <a:pt x="0" y="12191"/>
                  </a:moveTo>
                  <a:lnTo>
                    <a:pt x="252983" y="12191"/>
                  </a:lnTo>
                  <a:lnTo>
                    <a:pt x="252983" y="0"/>
                  </a:lnTo>
                  <a:lnTo>
                    <a:pt x="0" y="0"/>
                  </a:lnTo>
                  <a:lnTo>
                    <a:pt x="0" y="12191"/>
                  </a:lnTo>
                  <a:close/>
                </a:path>
              </a:pathLst>
            </a:custGeom>
            <a:ln w="3175">
              <a:solidFill>
                <a:srgbClr val="000000"/>
              </a:solidFill>
            </a:ln>
          </p:spPr>
          <p:txBody>
            <a:bodyPr wrap="square" lIns="0" tIns="0" rIns="0" bIns="0" rtlCol="0"/>
            <a:lstStyle/>
            <a:p>
              <a:endParaRPr/>
            </a:p>
          </p:txBody>
        </p:sp>
        <p:sp>
          <p:nvSpPr>
            <p:cNvPr id="30" name="object 30"/>
            <p:cNvSpPr/>
            <p:nvPr/>
          </p:nvSpPr>
          <p:spPr>
            <a:xfrm>
              <a:off x="6664451" y="3973068"/>
              <a:ext cx="21590" cy="9525"/>
            </a:xfrm>
            <a:custGeom>
              <a:avLst/>
              <a:gdLst/>
              <a:ahLst/>
              <a:cxnLst/>
              <a:rect l="l" t="t" r="r" b="b"/>
              <a:pathLst>
                <a:path w="21590" h="9525">
                  <a:moveTo>
                    <a:pt x="21335" y="0"/>
                  </a:moveTo>
                  <a:lnTo>
                    <a:pt x="0" y="0"/>
                  </a:lnTo>
                  <a:lnTo>
                    <a:pt x="0" y="9143"/>
                  </a:lnTo>
                  <a:lnTo>
                    <a:pt x="21335" y="9143"/>
                  </a:lnTo>
                  <a:lnTo>
                    <a:pt x="21335" y="0"/>
                  </a:lnTo>
                  <a:close/>
                </a:path>
              </a:pathLst>
            </a:custGeom>
            <a:solidFill>
              <a:srgbClr val="000000"/>
            </a:solidFill>
          </p:spPr>
          <p:txBody>
            <a:bodyPr wrap="square" lIns="0" tIns="0" rIns="0" bIns="0" rtlCol="0"/>
            <a:lstStyle/>
            <a:p>
              <a:endParaRPr/>
            </a:p>
          </p:txBody>
        </p:sp>
        <p:sp>
          <p:nvSpPr>
            <p:cNvPr id="31" name="object 31"/>
            <p:cNvSpPr/>
            <p:nvPr/>
          </p:nvSpPr>
          <p:spPr>
            <a:xfrm>
              <a:off x="6664451" y="3973068"/>
              <a:ext cx="21590" cy="9525"/>
            </a:xfrm>
            <a:custGeom>
              <a:avLst/>
              <a:gdLst/>
              <a:ahLst/>
              <a:cxnLst/>
              <a:rect l="l" t="t" r="r" b="b"/>
              <a:pathLst>
                <a:path w="21590" h="9525">
                  <a:moveTo>
                    <a:pt x="0" y="9143"/>
                  </a:moveTo>
                  <a:lnTo>
                    <a:pt x="21335" y="9143"/>
                  </a:lnTo>
                  <a:lnTo>
                    <a:pt x="21335" y="0"/>
                  </a:lnTo>
                  <a:lnTo>
                    <a:pt x="0" y="0"/>
                  </a:lnTo>
                  <a:lnTo>
                    <a:pt x="0" y="9143"/>
                  </a:lnTo>
                  <a:close/>
                </a:path>
              </a:pathLst>
            </a:custGeom>
            <a:ln w="3175">
              <a:solidFill>
                <a:srgbClr val="000000"/>
              </a:solidFill>
            </a:ln>
          </p:spPr>
          <p:txBody>
            <a:bodyPr wrap="square" lIns="0" tIns="0" rIns="0" bIns="0" rtlCol="0"/>
            <a:lstStyle/>
            <a:p>
              <a:endParaRPr/>
            </a:p>
          </p:txBody>
        </p:sp>
      </p:grpSp>
      <p:grpSp>
        <p:nvGrpSpPr>
          <p:cNvPr id="32" name="object 32"/>
          <p:cNvGrpSpPr/>
          <p:nvPr/>
        </p:nvGrpSpPr>
        <p:grpSpPr>
          <a:xfrm>
            <a:off x="5672389" y="3639311"/>
            <a:ext cx="826135" cy="414655"/>
            <a:chOff x="5672389" y="3639311"/>
            <a:chExt cx="826135" cy="414655"/>
          </a:xfrm>
        </p:grpSpPr>
        <p:sp>
          <p:nvSpPr>
            <p:cNvPr id="33" name="object 33"/>
            <p:cNvSpPr/>
            <p:nvPr/>
          </p:nvSpPr>
          <p:spPr>
            <a:xfrm>
              <a:off x="6019800" y="3679189"/>
              <a:ext cx="378460" cy="374650"/>
            </a:xfrm>
            <a:custGeom>
              <a:avLst/>
              <a:gdLst/>
              <a:ahLst/>
              <a:cxnLst/>
              <a:rect l="l" t="t" r="r" b="b"/>
              <a:pathLst>
                <a:path w="378460" h="374650">
                  <a:moveTo>
                    <a:pt x="33528" y="283210"/>
                  </a:moveTo>
                  <a:lnTo>
                    <a:pt x="24384" y="283210"/>
                  </a:lnTo>
                  <a:lnTo>
                    <a:pt x="24384" y="298450"/>
                  </a:lnTo>
                  <a:lnTo>
                    <a:pt x="33528" y="298450"/>
                  </a:lnTo>
                  <a:lnTo>
                    <a:pt x="33528" y="283210"/>
                  </a:lnTo>
                  <a:close/>
                </a:path>
                <a:path w="378460" h="374650">
                  <a:moveTo>
                    <a:pt x="33528" y="258838"/>
                  </a:moveTo>
                  <a:lnTo>
                    <a:pt x="24384" y="258838"/>
                  </a:lnTo>
                  <a:lnTo>
                    <a:pt x="24384" y="271018"/>
                  </a:lnTo>
                  <a:lnTo>
                    <a:pt x="33528" y="271018"/>
                  </a:lnTo>
                  <a:lnTo>
                    <a:pt x="33528" y="258838"/>
                  </a:lnTo>
                  <a:close/>
                </a:path>
                <a:path w="378460" h="374650">
                  <a:moveTo>
                    <a:pt x="33528" y="234454"/>
                  </a:moveTo>
                  <a:lnTo>
                    <a:pt x="24384" y="234454"/>
                  </a:lnTo>
                  <a:lnTo>
                    <a:pt x="24384" y="246634"/>
                  </a:lnTo>
                  <a:lnTo>
                    <a:pt x="33528" y="246634"/>
                  </a:lnTo>
                  <a:lnTo>
                    <a:pt x="33528" y="234454"/>
                  </a:lnTo>
                  <a:close/>
                </a:path>
                <a:path w="378460" h="374650">
                  <a:moveTo>
                    <a:pt x="33528" y="210058"/>
                  </a:moveTo>
                  <a:lnTo>
                    <a:pt x="24384" y="210058"/>
                  </a:lnTo>
                  <a:lnTo>
                    <a:pt x="24384" y="225298"/>
                  </a:lnTo>
                  <a:lnTo>
                    <a:pt x="33528" y="225298"/>
                  </a:lnTo>
                  <a:lnTo>
                    <a:pt x="33528" y="210058"/>
                  </a:lnTo>
                  <a:close/>
                </a:path>
                <a:path w="378460" h="374650">
                  <a:moveTo>
                    <a:pt x="57912" y="283210"/>
                  </a:moveTo>
                  <a:lnTo>
                    <a:pt x="48768" y="283210"/>
                  </a:lnTo>
                  <a:lnTo>
                    <a:pt x="48768" y="298450"/>
                  </a:lnTo>
                  <a:lnTo>
                    <a:pt x="57912" y="298450"/>
                  </a:lnTo>
                  <a:lnTo>
                    <a:pt x="57912" y="283210"/>
                  </a:lnTo>
                  <a:close/>
                </a:path>
                <a:path w="378460" h="374650">
                  <a:moveTo>
                    <a:pt x="57912" y="258838"/>
                  </a:moveTo>
                  <a:lnTo>
                    <a:pt x="48768" y="258838"/>
                  </a:lnTo>
                  <a:lnTo>
                    <a:pt x="48768" y="271018"/>
                  </a:lnTo>
                  <a:lnTo>
                    <a:pt x="57912" y="271018"/>
                  </a:lnTo>
                  <a:lnTo>
                    <a:pt x="57912" y="258838"/>
                  </a:lnTo>
                  <a:close/>
                </a:path>
                <a:path w="378460" h="374650">
                  <a:moveTo>
                    <a:pt x="57912" y="234454"/>
                  </a:moveTo>
                  <a:lnTo>
                    <a:pt x="48768" y="234454"/>
                  </a:lnTo>
                  <a:lnTo>
                    <a:pt x="48768" y="246634"/>
                  </a:lnTo>
                  <a:lnTo>
                    <a:pt x="57912" y="246634"/>
                  </a:lnTo>
                  <a:lnTo>
                    <a:pt x="57912" y="234454"/>
                  </a:lnTo>
                  <a:close/>
                </a:path>
                <a:path w="378460" h="374650">
                  <a:moveTo>
                    <a:pt x="57912" y="210058"/>
                  </a:moveTo>
                  <a:lnTo>
                    <a:pt x="48768" y="210058"/>
                  </a:lnTo>
                  <a:lnTo>
                    <a:pt x="48768" y="225298"/>
                  </a:lnTo>
                  <a:lnTo>
                    <a:pt x="57912" y="225298"/>
                  </a:lnTo>
                  <a:lnTo>
                    <a:pt x="57912" y="210058"/>
                  </a:lnTo>
                  <a:close/>
                </a:path>
                <a:path w="378460" h="374650">
                  <a:moveTo>
                    <a:pt x="82296" y="283210"/>
                  </a:moveTo>
                  <a:lnTo>
                    <a:pt x="73152" y="283210"/>
                  </a:lnTo>
                  <a:lnTo>
                    <a:pt x="73152" y="298450"/>
                  </a:lnTo>
                  <a:lnTo>
                    <a:pt x="82296" y="298450"/>
                  </a:lnTo>
                  <a:lnTo>
                    <a:pt x="82296" y="283210"/>
                  </a:lnTo>
                  <a:close/>
                </a:path>
                <a:path w="378460" h="374650">
                  <a:moveTo>
                    <a:pt x="82296" y="258838"/>
                  </a:moveTo>
                  <a:lnTo>
                    <a:pt x="73152" y="258838"/>
                  </a:lnTo>
                  <a:lnTo>
                    <a:pt x="73152" y="271018"/>
                  </a:lnTo>
                  <a:lnTo>
                    <a:pt x="82296" y="271018"/>
                  </a:lnTo>
                  <a:lnTo>
                    <a:pt x="82296" y="258838"/>
                  </a:lnTo>
                  <a:close/>
                </a:path>
                <a:path w="378460" h="374650">
                  <a:moveTo>
                    <a:pt x="82296" y="234454"/>
                  </a:moveTo>
                  <a:lnTo>
                    <a:pt x="73152" y="234454"/>
                  </a:lnTo>
                  <a:lnTo>
                    <a:pt x="73152" y="246634"/>
                  </a:lnTo>
                  <a:lnTo>
                    <a:pt x="82296" y="246634"/>
                  </a:lnTo>
                  <a:lnTo>
                    <a:pt x="82296" y="234454"/>
                  </a:lnTo>
                  <a:close/>
                </a:path>
                <a:path w="378460" h="374650">
                  <a:moveTo>
                    <a:pt x="82296" y="210058"/>
                  </a:moveTo>
                  <a:lnTo>
                    <a:pt x="73152" y="210058"/>
                  </a:lnTo>
                  <a:lnTo>
                    <a:pt x="73152" y="225298"/>
                  </a:lnTo>
                  <a:lnTo>
                    <a:pt x="82296" y="225298"/>
                  </a:lnTo>
                  <a:lnTo>
                    <a:pt x="82296" y="210058"/>
                  </a:lnTo>
                  <a:close/>
                </a:path>
                <a:path w="378460" h="374650">
                  <a:moveTo>
                    <a:pt x="106680" y="310642"/>
                  </a:moveTo>
                  <a:lnTo>
                    <a:pt x="97663" y="310642"/>
                  </a:lnTo>
                  <a:lnTo>
                    <a:pt x="97663" y="319786"/>
                  </a:lnTo>
                  <a:lnTo>
                    <a:pt x="97663" y="338074"/>
                  </a:lnTo>
                  <a:lnTo>
                    <a:pt x="33401" y="338074"/>
                  </a:lnTo>
                  <a:lnTo>
                    <a:pt x="33401" y="319786"/>
                  </a:lnTo>
                  <a:lnTo>
                    <a:pt x="97663" y="319786"/>
                  </a:lnTo>
                  <a:lnTo>
                    <a:pt x="97663" y="310642"/>
                  </a:lnTo>
                  <a:lnTo>
                    <a:pt x="24384" y="310642"/>
                  </a:lnTo>
                  <a:lnTo>
                    <a:pt x="24384" y="347218"/>
                  </a:lnTo>
                  <a:lnTo>
                    <a:pt x="106680" y="347218"/>
                  </a:lnTo>
                  <a:lnTo>
                    <a:pt x="106680" y="338074"/>
                  </a:lnTo>
                  <a:lnTo>
                    <a:pt x="106680" y="319786"/>
                  </a:lnTo>
                  <a:lnTo>
                    <a:pt x="106680" y="310642"/>
                  </a:lnTo>
                  <a:close/>
                </a:path>
                <a:path w="378460" h="374650">
                  <a:moveTo>
                    <a:pt x="106680" y="283210"/>
                  </a:moveTo>
                  <a:lnTo>
                    <a:pt x="97536" y="283210"/>
                  </a:lnTo>
                  <a:lnTo>
                    <a:pt x="97536" y="298450"/>
                  </a:lnTo>
                  <a:lnTo>
                    <a:pt x="106680" y="298450"/>
                  </a:lnTo>
                  <a:lnTo>
                    <a:pt x="106680" y="283210"/>
                  </a:lnTo>
                  <a:close/>
                </a:path>
                <a:path w="378460" h="374650">
                  <a:moveTo>
                    <a:pt x="106680" y="258838"/>
                  </a:moveTo>
                  <a:lnTo>
                    <a:pt x="97536" y="258838"/>
                  </a:lnTo>
                  <a:lnTo>
                    <a:pt x="97536" y="271018"/>
                  </a:lnTo>
                  <a:lnTo>
                    <a:pt x="106680" y="271018"/>
                  </a:lnTo>
                  <a:lnTo>
                    <a:pt x="106680" y="258838"/>
                  </a:lnTo>
                  <a:close/>
                </a:path>
                <a:path w="378460" h="374650">
                  <a:moveTo>
                    <a:pt x="106680" y="234454"/>
                  </a:moveTo>
                  <a:lnTo>
                    <a:pt x="97536" y="234454"/>
                  </a:lnTo>
                  <a:lnTo>
                    <a:pt x="97536" y="246634"/>
                  </a:lnTo>
                  <a:lnTo>
                    <a:pt x="106680" y="246634"/>
                  </a:lnTo>
                  <a:lnTo>
                    <a:pt x="106680" y="234454"/>
                  </a:lnTo>
                  <a:close/>
                </a:path>
                <a:path w="378460" h="374650">
                  <a:moveTo>
                    <a:pt x="106680" y="210058"/>
                  </a:moveTo>
                  <a:lnTo>
                    <a:pt x="97536" y="210058"/>
                  </a:lnTo>
                  <a:lnTo>
                    <a:pt x="97536" y="225298"/>
                  </a:lnTo>
                  <a:lnTo>
                    <a:pt x="106680" y="225298"/>
                  </a:lnTo>
                  <a:lnTo>
                    <a:pt x="106680" y="210058"/>
                  </a:lnTo>
                  <a:close/>
                </a:path>
                <a:path w="378460" h="374650">
                  <a:moveTo>
                    <a:pt x="155448" y="210058"/>
                  </a:moveTo>
                  <a:lnTo>
                    <a:pt x="146304" y="210058"/>
                  </a:lnTo>
                  <a:lnTo>
                    <a:pt x="146304" y="225298"/>
                  </a:lnTo>
                  <a:lnTo>
                    <a:pt x="155448" y="225298"/>
                  </a:lnTo>
                  <a:lnTo>
                    <a:pt x="155448" y="210058"/>
                  </a:lnTo>
                  <a:close/>
                </a:path>
                <a:path w="378460" h="374650">
                  <a:moveTo>
                    <a:pt x="155448" y="179578"/>
                  </a:moveTo>
                  <a:lnTo>
                    <a:pt x="146304" y="179578"/>
                  </a:lnTo>
                  <a:lnTo>
                    <a:pt x="146304" y="194818"/>
                  </a:lnTo>
                  <a:lnTo>
                    <a:pt x="155448" y="194818"/>
                  </a:lnTo>
                  <a:lnTo>
                    <a:pt x="155448" y="179578"/>
                  </a:lnTo>
                  <a:close/>
                </a:path>
                <a:path w="378460" h="374650">
                  <a:moveTo>
                    <a:pt x="155448" y="152146"/>
                  </a:moveTo>
                  <a:lnTo>
                    <a:pt x="146304" y="152146"/>
                  </a:lnTo>
                  <a:lnTo>
                    <a:pt x="146304" y="167386"/>
                  </a:lnTo>
                  <a:lnTo>
                    <a:pt x="155448" y="167386"/>
                  </a:lnTo>
                  <a:lnTo>
                    <a:pt x="155448" y="152146"/>
                  </a:lnTo>
                  <a:close/>
                </a:path>
                <a:path w="378460" h="374650">
                  <a:moveTo>
                    <a:pt x="155448" y="121666"/>
                  </a:moveTo>
                  <a:lnTo>
                    <a:pt x="146304" y="121666"/>
                  </a:lnTo>
                  <a:lnTo>
                    <a:pt x="146304" y="136906"/>
                  </a:lnTo>
                  <a:lnTo>
                    <a:pt x="155448" y="136906"/>
                  </a:lnTo>
                  <a:lnTo>
                    <a:pt x="155448" y="121666"/>
                  </a:lnTo>
                  <a:close/>
                </a:path>
                <a:path w="378460" h="374650">
                  <a:moveTo>
                    <a:pt x="155448" y="94234"/>
                  </a:moveTo>
                  <a:lnTo>
                    <a:pt x="146304" y="94234"/>
                  </a:lnTo>
                  <a:lnTo>
                    <a:pt x="146304" y="109474"/>
                  </a:lnTo>
                  <a:lnTo>
                    <a:pt x="155448" y="109474"/>
                  </a:lnTo>
                  <a:lnTo>
                    <a:pt x="155448" y="94234"/>
                  </a:lnTo>
                  <a:close/>
                </a:path>
                <a:path w="378460" h="374650">
                  <a:moveTo>
                    <a:pt x="179832" y="210058"/>
                  </a:moveTo>
                  <a:lnTo>
                    <a:pt x="170688" y="210058"/>
                  </a:lnTo>
                  <a:lnTo>
                    <a:pt x="170688" y="225298"/>
                  </a:lnTo>
                  <a:lnTo>
                    <a:pt x="179832" y="225298"/>
                  </a:lnTo>
                  <a:lnTo>
                    <a:pt x="179832" y="210058"/>
                  </a:lnTo>
                  <a:close/>
                </a:path>
                <a:path w="378460" h="374650">
                  <a:moveTo>
                    <a:pt x="179832" y="179578"/>
                  </a:moveTo>
                  <a:lnTo>
                    <a:pt x="170688" y="179578"/>
                  </a:lnTo>
                  <a:lnTo>
                    <a:pt x="170688" y="194818"/>
                  </a:lnTo>
                  <a:lnTo>
                    <a:pt x="179832" y="194818"/>
                  </a:lnTo>
                  <a:lnTo>
                    <a:pt x="179832" y="179578"/>
                  </a:lnTo>
                  <a:close/>
                </a:path>
                <a:path w="378460" h="374650">
                  <a:moveTo>
                    <a:pt x="179832" y="152146"/>
                  </a:moveTo>
                  <a:lnTo>
                    <a:pt x="170688" y="152146"/>
                  </a:lnTo>
                  <a:lnTo>
                    <a:pt x="170688" y="167386"/>
                  </a:lnTo>
                  <a:lnTo>
                    <a:pt x="179832" y="167386"/>
                  </a:lnTo>
                  <a:lnTo>
                    <a:pt x="179832" y="152146"/>
                  </a:lnTo>
                  <a:close/>
                </a:path>
                <a:path w="378460" h="374650">
                  <a:moveTo>
                    <a:pt x="179832" y="121666"/>
                  </a:moveTo>
                  <a:lnTo>
                    <a:pt x="170688" y="121666"/>
                  </a:lnTo>
                  <a:lnTo>
                    <a:pt x="170688" y="136906"/>
                  </a:lnTo>
                  <a:lnTo>
                    <a:pt x="179832" y="136906"/>
                  </a:lnTo>
                  <a:lnTo>
                    <a:pt x="179832" y="121666"/>
                  </a:lnTo>
                  <a:close/>
                </a:path>
                <a:path w="378460" h="374650">
                  <a:moveTo>
                    <a:pt x="204216" y="210058"/>
                  </a:moveTo>
                  <a:lnTo>
                    <a:pt x="195072" y="210058"/>
                  </a:lnTo>
                  <a:lnTo>
                    <a:pt x="195072" y="225298"/>
                  </a:lnTo>
                  <a:lnTo>
                    <a:pt x="204216" y="225298"/>
                  </a:lnTo>
                  <a:lnTo>
                    <a:pt x="204216" y="210058"/>
                  </a:lnTo>
                  <a:close/>
                </a:path>
                <a:path w="378460" h="374650">
                  <a:moveTo>
                    <a:pt x="204216" y="179578"/>
                  </a:moveTo>
                  <a:lnTo>
                    <a:pt x="195072" y="179578"/>
                  </a:lnTo>
                  <a:lnTo>
                    <a:pt x="195072" y="194818"/>
                  </a:lnTo>
                  <a:lnTo>
                    <a:pt x="204216" y="194818"/>
                  </a:lnTo>
                  <a:lnTo>
                    <a:pt x="204216" y="179578"/>
                  </a:lnTo>
                  <a:close/>
                </a:path>
                <a:path w="378460" h="374650">
                  <a:moveTo>
                    <a:pt x="204216" y="152146"/>
                  </a:moveTo>
                  <a:lnTo>
                    <a:pt x="195072" y="152146"/>
                  </a:lnTo>
                  <a:lnTo>
                    <a:pt x="195072" y="167386"/>
                  </a:lnTo>
                  <a:lnTo>
                    <a:pt x="204216" y="167386"/>
                  </a:lnTo>
                  <a:lnTo>
                    <a:pt x="204216" y="152146"/>
                  </a:lnTo>
                  <a:close/>
                </a:path>
                <a:path w="378460" h="374650">
                  <a:moveTo>
                    <a:pt x="204216" y="121666"/>
                  </a:moveTo>
                  <a:lnTo>
                    <a:pt x="195072" y="121666"/>
                  </a:lnTo>
                  <a:lnTo>
                    <a:pt x="195072" y="136906"/>
                  </a:lnTo>
                  <a:lnTo>
                    <a:pt x="204216" y="136906"/>
                  </a:lnTo>
                  <a:lnTo>
                    <a:pt x="204216" y="121666"/>
                  </a:lnTo>
                  <a:close/>
                </a:path>
                <a:path w="378460" h="374650">
                  <a:moveTo>
                    <a:pt x="228600" y="210058"/>
                  </a:moveTo>
                  <a:lnTo>
                    <a:pt x="219456" y="210058"/>
                  </a:lnTo>
                  <a:lnTo>
                    <a:pt x="219456" y="225298"/>
                  </a:lnTo>
                  <a:lnTo>
                    <a:pt x="228600" y="225298"/>
                  </a:lnTo>
                  <a:lnTo>
                    <a:pt x="228600" y="210058"/>
                  </a:lnTo>
                  <a:close/>
                </a:path>
                <a:path w="378460" h="374650">
                  <a:moveTo>
                    <a:pt x="228600" y="179578"/>
                  </a:moveTo>
                  <a:lnTo>
                    <a:pt x="219456" y="179578"/>
                  </a:lnTo>
                  <a:lnTo>
                    <a:pt x="219456" y="194818"/>
                  </a:lnTo>
                  <a:lnTo>
                    <a:pt x="228600" y="194818"/>
                  </a:lnTo>
                  <a:lnTo>
                    <a:pt x="228600" y="179578"/>
                  </a:lnTo>
                  <a:close/>
                </a:path>
                <a:path w="378460" h="374650">
                  <a:moveTo>
                    <a:pt x="228600" y="152146"/>
                  </a:moveTo>
                  <a:lnTo>
                    <a:pt x="219456" y="152146"/>
                  </a:lnTo>
                  <a:lnTo>
                    <a:pt x="219456" y="167386"/>
                  </a:lnTo>
                  <a:lnTo>
                    <a:pt x="228600" y="167386"/>
                  </a:lnTo>
                  <a:lnTo>
                    <a:pt x="228600" y="152146"/>
                  </a:lnTo>
                  <a:close/>
                </a:path>
                <a:path w="378460" h="374650">
                  <a:moveTo>
                    <a:pt x="228600" y="121666"/>
                  </a:moveTo>
                  <a:lnTo>
                    <a:pt x="219456" y="121666"/>
                  </a:lnTo>
                  <a:lnTo>
                    <a:pt x="219456" y="136906"/>
                  </a:lnTo>
                  <a:lnTo>
                    <a:pt x="228600" y="136906"/>
                  </a:lnTo>
                  <a:lnTo>
                    <a:pt x="228600" y="121666"/>
                  </a:lnTo>
                  <a:close/>
                </a:path>
                <a:path w="378460" h="374650">
                  <a:moveTo>
                    <a:pt x="277368" y="283210"/>
                  </a:moveTo>
                  <a:lnTo>
                    <a:pt x="268224" y="283210"/>
                  </a:lnTo>
                  <a:lnTo>
                    <a:pt x="268224" y="298450"/>
                  </a:lnTo>
                  <a:lnTo>
                    <a:pt x="277368" y="298450"/>
                  </a:lnTo>
                  <a:lnTo>
                    <a:pt x="277368" y="283210"/>
                  </a:lnTo>
                  <a:close/>
                </a:path>
                <a:path w="378460" h="374650">
                  <a:moveTo>
                    <a:pt x="277368" y="258838"/>
                  </a:moveTo>
                  <a:lnTo>
                    <a:pt x="268224" y="258838"/>
                  </a:lnTo>
                  <a:lnTo>
                    <a:pt x="268224" y="271018"/>
                  </a:lnTo>
                  <a:lnTo>
                    <a:pt x="277368" y="271018"/>
                  </a:lnTo>
                  <a:lnTo>
                    <a:pt x="277368" y="258838"/>
                  </a:lnTo>
                  <a:close/>
                </a:path>
                <a:path w="378460" h="374650">
                  <a:moveTo>
                    <a:pt x="277368" y="234454"/>
                  </a:moveTo>
                  <a:lnTo>
                    <a:pt x="268224" y="234454"/>
                  </a:lnTo>
                  <a:lnTo>
                    <a:pt x="268224" y="246634"/>
                  </a:lnTo>
                  <a:lnTo>
                    <a:pt x="277368" y="246634"/>
                  </a:lnTo>
                  <a:lnTo>
                    <a:pt x="277368" y="234454"/>
                  </a:lnTo>
                  <a:close/>
                </a:path>
                <a:path w="378460" h="374650">
                  <a:moveTo>
                    <a:pt x="277368" y="210058"/>
                  </a:moveTo>
                  <a:lnTo>
                    <a:pt x="268224" y="210058"/>
                  </a:lnTo>
                  <a:lnTo>
                    <a:pt x="268224" y="225298"/>
                  </a:lnTo>
                  <a:lnTo>
                    <a:pt x="277368" y="225298"/>
                  </a:lnTo>
                  <a:lnTo>
                    <a:pt x="277368" y="210058"/>
                  </a:lnTo>
                  <a:close/>
                </a:path>
                <a:path w="378460" h="374650">
                  <a:moveTo>
                    <a:pt x="277368" y="179578"/>
                  </a:moveTo>
                  <a:lnTo>
                    <a:pt x="268224" y="179578"/>
                  </a:lnTo>
                  <a:lnTo>
                    <a:pt x="268224" y="194818"/>
                  </a:lnTo>
                  <a:lnTo>
                    <a:pt x="277368" y="194818"/>
                  </a:lnTo>
                  <a:lnTo>
                    <a:pt x="277368" y="179578"/>
                  </a:lnTo>
                  <a:close/>
                </a:path>
                <a:path w="378460" h="374650">
                  <a:moveTo>
                    <a:pt x="277368" y="152146"/>
                  </a:moveTo>
                  <a:lnTo>
                    <a:pt x="268224" y="152146"/>
                  </a:lnTo>
                  <a:lnTo>
                    <a:pt x="268224" y="167386"/>
                  </a:lnTo>
                  <a:lnTo>
                    <a:pt x="277368" y="167386"/>
                  </a:lnTo>
                  <a:lnTo>
                    <a:pt x="277368" y="152146"/>
                  </a:lnTo>
                  <a:close/>
                </a:path>
                <a:path w="378460" h="374650">
                  <a:moveTo>
                    <a:pt x="301752" y="283210"/>
                  </a:moveTo>
                  <a:lnTo>
                    <a:pt x="292608" y="283210"/>
                  </a:lnTo>
                  <a:lnTo>
                    <a:pt x="292608" y="298450"/>
                  </a:lnTo>
                  <a:lnTo>
                    <a:pt x="301752" y="298450"/>
                  </a:lnTo>
                  <a:lnTo>
                    <a:pt x="301752" y="283210"/>
                  </a:lnTo>
                  <a:close/>
                </a:path>
                <a:path w="378460" h="374650">
                  <a:moveTo>
                    <a:pt x="301752" y="258838"/>
                  </a:moveTo>
                  <a:lnTo>
                    <a:pt x="292608" y="258838"/>
                  </a:lnTo>
                  <a:lnTo>
                    <a:pt x="292608" y="271018"/>
                  </a:lnTo>
                  <a:lnTo>
                    <a:pt x="301752" y="271018"/>
                  </a:lnTo>
                  <a:lnTo>
                    <a:pt x="301752" y="258838"/>
                  </a:lnTo>
                  <a:close/>
                </a:path>
                <a:path w="378460" h="374650">
                  <a:moveTo>
                    <a:pt x="301752" y="234454"/>
                  </a:moveTo>
                  <a:lnTo>
                    <a:pt x="292608" y="234454"/>
                  </a:lnTo>
                  <a:lnTo>
                    <a:pt x="292608" y="246634"/>
                  </a:lnTo>
                  <a:lnTo>
                    <a:pt x="301752" y="246634"/>
                  </a:lnTo>
                  <a:lnTo>
                    <a:pt x="301752" y="234454"/>
                  </a:lnTo>
                  <a:close/>
                </a:path>
                <a:path w="378460" h="374650">
                  <a:moveTo>
                    <a:pt x="301752" y="210058"/>
                  </a:moveTo>
                  <a:lnTo>
                    <a:pt x="292608" y="210058"/>
                  </a:lnTo>
                  <a:lnTo>
                    <a:pt x="292608" y="225298"/>
                  </a:lnTo>
                  <a:lnTo>
                    <a:pt x="301752" y="225298"/>
                  </a:lnTo>
                  <a:lnTo>
                    <a:pt x="301752" y="210058"/>
                  </a:lnTo>
                  <a:close/>
                </a:path>
                <a:path w="378460" h="374650">
                  <a:moveTo>
                    <a:pt x="301752" y="179578"/>
                  </a:moveTo>
                  <a:lnTo>
                    <a:pt x="292608" y="179578"/>
                  </a:lnTo>
                  <a:lnTo>
                    <a:pt x="292608" y="194818"/>
                  </a:lnTo>
                  <a:lnTo>
                    <a:pt x="301752" y="194818"/>
                  </a:lnTo>
                  <a:lnTo>
                    <a:pt x="301752" y="179578"/>
                  </a:lnTo>
                  <a:close/>
                </a:path>
                <a:path w="378460" h="374650">
                  <a:moveTo>
                    <a:pt x="301752" y="152146"/>
                  </a:moveTo>
                  <a:lnTo>
                    <a:pt x="292608" y="152146"/>
                  </a:lnTo>
                  <a:lnTo>
                    <a:pt x="292608" y="167386"/>
                  </a:lnTo>
                  <a:lnTo>
                    <a:pt x="301752" y="167386"/>
                  </a:lnTo>
                  <a:lnTo>
                    <a:pt x="301752" y="152146"/>
                  </a:lnTo>
                  <a:close/>
                </a:path>
                <a:path w="378460" h="374650">
                  <a:moveTo>
                    <a:pt x="329184" y="283210"/>
                  </a:moveTo>
                  <a:lnTo>
                    <a:pt x="320040" y="283210"/>
                  </a:lnTo>
                  <a:lnTo>
                    <a:pt x="320040" y="298450"/>
                  </a:lnTo>
                  <a:lnTo>
                    <a:pt x="329184" y="298450"/>
                  </a:lnTo>
                  <a:lnTo>
                    <a:pt x="329184" y="283210"/>
                  </a:lnTo>
                  <a:close/>
                </a:path>
                <a:path w="378460" h="374650">
                  <a:moveTo>
                    <a:pt x="329184" y="258838"/>
                  </a:moveTo>
                  <a:lnTo>
                    <a:pt x="320040" y="258838"/>
                  </a:lnTo>
                  <a:lnTo>
                    <a:pt x="320040" y="271018"/>
                  </a:lnTo>
                  <a:lnTo>
                    <a:pt x="329184" y="271018"/>
                  </a:lnTo>
                  <a:lnTo>
                    <a:pt x="329184" y="258838"/>
                  </a:lnTo>
                  <a:close/>
                </a:path>
                <a:path w="378460" h="374650">
                  <a:moveTo>
                    <a:pt x="329184" y="234454"/>
                  </a:moveTo>
                  <a:lnTo>
                    <a:pt x="320040" y="234454"/>
                  </a:lnTo>
                  <a:lnTo>
                    <a:pt x="320040" y="246634"/>
                  </a:lnTo>
                  <a:lnTo>
                    <a:pt x="329184" y="246634"/>
                  </a:lnTo>
                  <a:lnTo>
                    <a:pt x="329184" y="234454"/>
                  </a:lnTo>
                  <a:close/>
                </a:path>
                <a:path w="378460" h="374650">
                  <a:moveTo>
                    <a:pt x="329184" y="210058"/>
                  </a:moveTo>
                  <a:lnTo>
                    <a:pt x="320040" y="210058"/>
                  </a:lnTo>
                  <a:lnTo>
                    <a:pt x="320040" y="225298"/>
                  </a:lnTo>
                  <a:lnTo>
                    <a:pt x="329184" y="225298"/>
                  </a:lnTo>
                  <a:lnTo>
                    <a:pt x="329184" y="210058"/>
                  </a:lnTo>
                  <a:close/>
                </a:path>
                <a:path w="378460" h="374650">
                  <a:moveTo>
                    <a:pt x="329184" y="179578"/>
                  </a:moveTo>
                  <a:lnTo>
                    <a:pt x="320040" y="179578"/>
                  </a:lnTo>
                  <a:lnTo>
                    <a:pt x="320040" y="194818"/>
                  </a:lnTo>
                  <a:lnTo>
                    <a:pt x="329184" y="194818"/>
                  </a:lnTo>
                  <a:lnTo>
                    <a:pt x="329184" y="179578"/>
                  </a:lnTo>
                  <a:close/>
                </a:path>
                <a:path w="378460" h="374650">
                  <a:moveTo>
                    <a:pt x="329184" y="152146"/>
                  </a:moveTo>
                  <a:lnTo>
                    <a:pt x="320040" y="152146"/>
                  </a:lnTo>
                  <a:lnTo>
                    <a:pt x="320040" y="167386"/>
                  </a:lnTo>
                  <a:lnTo>
                    <a:pt x="329184" y="167386"/>
                  </a:lnTo>
                  <a:lnTo>
                    <a:pt x="329184" y="152146"/>
                  </a:lnTo>
                  <a:close/>
                </a:path>
                <a:path w="378460" h="374650">
                  <a:moveTo>
                    <a:pt x="353568" y="283210"/>
                  </a:moveTo>
                  <a:lnTo>
                    <a:pt x="344424" y="283210"/>
                  </a:lnTo>
                  <a:lnTo>
                    <a:pt x="344424" y="298450"/>
                  </a:lnTo>
                  <a:lnTo>
                    <a:pt x="353568" y="298450"/>
                  </a:lnTo>
                  <a:lnTo>
                    <a:pt x="353568" y="283210"/>
                  </a:lnTo>
                  <a:close/>
                </a:path>
                <a:path w="378460" h="374650">
                  <a:moveTo>
                    <a:pt x="353568" y="258838"/>
                  </a:moveTo>
                  <a:lnTo>
                    <a:pt x="344424" y="258838"/>
                  </a:lnTo>
                  <a:lnTo>
                    <a:pt x="344424" y="271018"/>
                  </a:lnTo>
                  <a:lnTo>
                    <a:pt x="353568" y="271018"/>
                  </a:lnTo>
                  <a:lnTo>
                    <a:pt x="353568" y="258838"/>
                  </a:lnTo>
                  <a:close/>
                </a:path>
                <a:path w="378460" h="374650">
                  <a:moveTo>
                    <a:pt x="353568" y="234454"/>
                  </a:moveTo>
                  <a:lnTo>
                    <a:pt x="344424" y="234454"/>
                  </a:lnTo>
                  <a:lnTo>
                    <a:pt x="344424" y="246634"/>
                  </a:lnTo>
                  <a:lnTo>
                    <a:pt x="353568" y="246634"/>
                  </a:lnTo>
                  <a:lnTo>
                    <a:pt x="353568" y="234454"/>
                  </a:lnTo>
                  <a:close/>
                </a:path>
                <a:path w="378460" h="374650">
                  <a:moveTo>
                    <a:pt x="353568" y="210058"/>
                  </a:moveTo>
                  <a:lnTo>
                    <a:pt x="344424" y="210058"/>
                  </a:lnTo>
                  <a:lnTo>
                    <a:pt x="344424" y="225298"/>
                  </a:lnTo>
                  <a:lnTo>
                    <a:pt x="353568" y="225298"/>
                  </a:lnTo>
                  <a:lnTo>
                    <a:pt x="353568" y="210058"/>
                  </a:lnTo>
                  <a:close/>
                </a:path>
                <a:path w="378460" h="374650">
                  <a:moveTo>
                    <a:pt x="353568" y="179578"/>
                  </a:moveTo>
                  <a:lnTo>
                    <a:pt x="344424" y="179578"/>
                  </a:lnTo>
                  <a:lnTo>
                    <a:pt x="344424" y="194818"/>
                  </a:lnTo>
                  <a:lnTo>
                    <a:pt x="353568" y="194818"/>
                  </a:lnTo>
                  <a:lnTo>
                    <a:pt x="353568" y="179578"/>
                  </a:lnTo>
                  <a:close/>
                </a:path>
                <a:path w="378460" h="374650">
                  <a:moveTo>
                    <a:pt x="353568" y="152146"/>
                  </a:moveTo>
                  <a:lnTo>
                    <a:pt x="344424" y="152146"/>
                  </a:lnTo>
                  <a:lnTo>
                    <a:pt x="344424" y="167386"/>
                  </a:lnTo>
                  <a:lnTo>
                    <a:pt x="353568" y="167386"/>
                  </a:lnTo>
                  <a:lnTo>
                    <a:pt x="353568" y="152146"/>
                  </a:lnTo>
                  <a:close/>
                </a:path>
                <a:path w="378460" h="374650">
                  <a:moveTo>
                    <a:pt x="377952" y="121920"/>
                  </a:moveTo>
                  <a:lnTo>
                    <a:pt x="252984" y="121920"/>
                  </a:lnTo>
                  <a:lnTo>
                    <a:pt x="252984" y="8890"/>
                  </a:lnTo>
                  <a:lnTo>
                    <a:pt x="252984" y="0"/>
                  </a:lnTo>
                  <a:lnTo>
                    <a:pt x="243840" y="0"/>
                  </a:lnTo>
                  <a:lnTo>
                    <a:pt x="243840" y="8890"/>
                  </a:lnTo>
                  <a:lnTo>
                    <a:pt x="243840" y="121920"/>
                  </a:lnTo>
                  <a:lnTo>
                    <a:pt x="243840" y="130810"/>
                  </a:lnTo>
                  <a:lnTo>
                    <a:pt x="243840" y="247650"/>
                  </a:lnTo>
                  <a:lnTo>
                    <a:pt x="243840" y="365506"/>
                  </a:lnTo>
                  <a:lnTo>
                    <a:pt x="243840" y="365760"/>
                  </a:lnTo>
                  <a:lnTo>
                    <a:pt x="131064" y="365760"/>
                  </a:lnTo>
                  <a:lnTo>
                    <a:pt x="131064" y="8890"/>
                  </a:lnTo>
                  <a:lnTo>
                    <a:pt x="243840" y="8890"/>
                  </a:lnTo>
                  <a:lnTo>
                    <a:pt x="243840" y="0"/>
                  </a:lnTo>
                  <a:lnTo>
                    <a:pt x="121920" y="0"/>
                  </a:lnTo>
                  <a:lnTo>
                    <a:pt x="121920" y="8890"/>
                  </a:lnTo>
                  <a:lnTo>
                    <a:pt x="121920" y="179070"/>
                  </a:lnTo>
                  <a:lnTo>
                    <a:pt x="121920" y="189230"/>
                  </a:lnTo>
                  <a:lnTo>
                    <a:pt x="121920" y="365760"/>
                  </a:lnTo>
                  <a:lnTo>
                    <a:pt x="8890" y="365760"/>
                  </a:lnTo>
                  <a:lnTo>
                    <a:pt x="8890" y="189230"/>
                  </a:lnTo>
                  <a:lnTo>
                    <a:pt x="121920" y="189230"/>
                  </a:lnTo>
                  <a:lnTo>
                    <a:pt x="121920" y="179070"/>
                  </a:lnTo>
                  <a:lnTo>
                    <a:pt x="0" y="179070"/>
                  </a:lnTo>
                  <a:lnTo>
                    <a:pt x="0" y="189230"/>
                  </a:lnTo>
                  <a:lnTo>
                    <a:pt x="0" y="365760"/>
                  </a:lnTo>
                  <a:lnTo>
                    <a:pt x="0" y="374650"/>
                  </a:lnTo>
                  <a:lnTo>
                    <a:pt x="121920" y="374650"/>
                  </a:lnTo>
                  <a:lnTo>
                    <a:pt x="131064" y="374650"/>
                  </a:lnTo>
                  <a:lnTo>
                    <a:pt x="243840" y="374650"/>
                  </a:lnTo>
                  <a:lnTo>
                    <a:pt x="252984" y="374650"/>
                  </a:lnTo>
                  <a:lnTo>
                    <a:pt x="377952" y="374650"/>
                  </a:lnTo>
                  <a:lnTo>
                    <a:pt x="377952" y="365760"/>
                  </a:lnTo>
                  <a:lnTo>
                    <a:pt x="252984" y="365760"/>
                  </a:lnTo>
                  <a:lnTo>
                    <a:pt x="252984" y="365506"/>
                  </a:lnTo>
                  <a:lnTo>
                    <a:pt x="252984" y="247650"/>
                  </a:lnTo>
                  <a:lnTo>
                    <a:pt x="252984" y="130810"/>
                  </a:lnTo>
                  <a:lnTo>
                    <a:pt x="368808" y="130810"/>
                  </a:lnTo>
                  <a:lnTo>
                    <a:pt x="368808" y="247650"/>
                  </a:lnTo>
                  <a:lnTo>
                    <a:pt x="377952" y="247650"/>
                  </a:lnTo>
                  <a:lnTo>
                    <a:pt x="377952" y="130810"/>
                  </a:lnTo>
                  <a:lnTo>
                    <a:pt x="377952" y="121920"/>
                  </a:lnTo>
                  <a:close/>
                </a:path>
              </a:pathLst>
            </a:custGeom>
            <a:solidFill>
              <a:srgbClr val="000000"/>
            </a:solidFill>
          </p:spPr>
          <p:txBody>
            <a:bodyPr wrap="square" lIns="0" tIns="0" rIns="0" bIns="0" rtlCol="0"/>
            <a:lstStyle/>
            <a:p>
              <a:endParaRPr/>
            </a:p>
          </p:txBody>
        </p:sp>
        <p:sp>
          <p:nvSpPr>
            <p:cNvPr id="34" name="object 34"/>
            <p:cNvSpPr/>
            <p:nvPr/>
          </p:nvSpPr>
          <p:spPr>
            <a:xfrm>
              <a:off x="5967984" y="3639311"/>
              <a:ext cx="530860" cy="414655"/>
            </a:xfrm>
            <a:custGeom>
              <a:avLst/>
              <a:gdLst/>
              <a:ahLst/>
              <a:cxnLst/>
              <a:rect l="l" t="t" r="r" b="b"/>
              <a:pathLst>
                <a:path w="530860" h="414654">
                  <a:moveTo>
                    <a:pt x="207264" y="323088"/>
                  </a:moveTo>
                  <a:lnTo>
                    <a:pt x="198120" y="323088"/>
                  </a:lnTo>
                  <a:lnTo>
                    <a:pt x="198120" y="338328"/>
                  </a:lnTo>
                  <a:lnTo>
                    <a:pt x="207264" y="338328"/>
                  </a:lnTo>
                  <a:lnTo>
                    <a:pt x="207264" y="323088"/>
                  </a:lnTo>
                  <a:close/>
                </a:path>
                <a:path w="530860" h="414654">
                  <a:moveTo>
                    <a:pt x="207264" y="298716"/>
                  </a:moveTo>
                  <a:lnTo>
                    <a:pt x="198120" y="298716"/>
                  </a:lnTo>
                  <a:lnTo>
                    <a:pt x="198120" y="310896"/>
                  </a:lnTo>
                  <a:lnTo>
                    <a:pt x="207264" y="310896"/>
                  </a:lnTo>
                  <a:lnTo>
                    <a:pt x="207264" y="298716"/>
                  </a:lnTo>
                  <a:close/>
                </a:path>
                <a:path w="530860" h="414654">
                  <a:moveTo>
                    <a:pt x="207264" y="274332"/>
                  </a:moveTo>
                  <a:lnTo>
                    <a:pt x="198120" y="274332"/>
                  </a:lnTo>
                  <a:lnTo>
                    <a:pt x="198120" y="286512"/>
                  </a:lnTo>
                  <a:lnTo>
                    <a:pt x="207264" y="286512"/>
                  </a:lnTo>
                  <a:lnTo>
                    <a:pt x="207264" y="274332"/>
                  </a:lnTo>
                  <a:close/>
                </a:path>
                <a:path w="530860" h="414654">
                  <a:moveTo>
                    <a:pt x="207264" y="134112"/>
                  </a:moveTo>
                  <a:lnTo>
                    <a:pt x="198120" y="134112"/>
                  </a:lnTo>
                  <a:lnTo>
                    <a:pt x="198120" y="149352"/>
                  </a:lnTo>
                  <a:lnTo>
                    <a:pt x="207264" y="149352"/>
                  </a:lnTo>
                  <a:lnTo>
                    <a:pt x="207264" y="134112"/>
                  </a:lnTo>
                  <a:close/>
                </a:path>
                <a:path w="530860" h="414654">
                  <a:moveTo>
                    <a:pt x="207264" y="106680"/>
                  </a:moveTo>
                  <a:lnTo>
                    <a:pt x="198120" y="106680"/>
                  </a:lnTo>
                  <a:lnTo>
                    <a:pt x="198120" y="121920"/>
                  </a:lnTo>
                  <a:lnTo>
                    <a:pt x="207264" y="121920"/>
                  </a:lnTo>
                  <a:lnTo>
                    <a:pt x="207264" y="106680"/>
                  </a:lnTo>
                  <a:close/>
                </a:path>
                <a:path w="530860" h="414654">
                  <a:moveTo>
                    <a:pt x="207264" y="79260"/>
                  </a:moveTo>
                  <a:lnTo>
                    <a:pt x="198120" y="79260"/>
                  </a:lnTo>
                  <a:lnTo>
                    <a:pt x="198120" y="91440"/>
                  </a:lnTo>
                  <a:lnTo>
                    <a:pt x="207264" y="91440"/>
                  </a:lnTo>
                  <a:lnTo>
                    <a:pt x="207264" y="79260"/>
                  </a:lnTo>
                  <a:close/>
                </a:path>
                <a:path w="530860" h="414654">
                  <a:moveTo>
                    <a:pt x="231648" y="323088"/>
                  </a:moveTo>
                  <a:lnTo>
                    <a:pt x="222504" y="323088"/>
                  </a:lnTo>
                  <a:lnTo>
                    <a:pt x="222504" y="338328"/>
                  </a:lnTo>
                  <a:lnTo>
                    <a:pt x="231648" y="338328"/>
                  </a:lnTo>
                  <a:lnTo>
                    <a:pt x="231648" y="323088"/>
                  </a:lnTo>
                  <a:close/>
                </a:path>
                <a:path w="530860" h="414654">
                  <a:moveTo>
                    <a:pt x="231648" y="298716"/>
                  </a:moveTo>
                  <a:lnTo>
                    <a:pt x="222504" y="298716"/>
                  </a:lnTo>
                  <a:lnTo>
                    <a:pt x="222504" y="310896"/>
                  </a:lnTo>
                  <a:lnTo>
                    <a:pt x="231648" y="310896"/>
                  </a:lnTo>
                  <a:lnTo>
                    <a:pt x="231648" y="298716"/>
                  </a:lnTo>
                  <a:close/>
                </a:path>
                <a:path w="530860" h="414654">
                  <a:moveTo>
                    <a:pt x="231648" y="274332"/>
                  </a:moveTo>
                  <a:lnTo>
                    <a:pt x="222504" y="274332"/>
                  </a:lnTo>
                  <a:lnTo>
                    <a:pt x="222504" y="286512"/>
                  </a:lnTo>
                  <a:lnTo>
                    <a:pt x="231648" y="286512"/>
                  </a:lnTo>
                  <a:lnTo>
                    <a:pt x="231648" y="274332"/>
                  </a:lnTo>
                  <a:close/>
                </a:path>
                <a:path w="530860" h="414654">
                  <a:moveTo>
                    <a:pt x="231648" y="134112"/>
                  </a:moveTo>
                  <a:lnTo>
                    <a:pt x="222504" y="134112"/>
                  </a:lnTo>
                  <a:lnTo>
                    <a:pt x="222504" y="149352"/>
                  </a:lnTo>
                  <a:lnTo>
                    <a:pt x="231648" y="149352"/>
                  </a:lnTo>
                  <a:lnTo>
                    <a:pt x="231648" y="134112"/>
                  </a:lnTo>
                  <a:close/>
                </a:path>
                <a:path w="530860" h="414654">
                  <a:moveTo>
                    <a:pt x="231648" y="106680"/>
                  </a:moveTo>
                  <a:lnTo>
                    <a:pt x="222504" y="106680"/>
                  </a:lnTo>
                  <a:lnTo>
                    <a:pt x="222504" y="121920"/>
                  </a:lnTo>
                  <a:lnTo>
                    <a:pt x="231648" y="121920"/>
                  </a:lnTo>
                  <a:lnTo>
                    <a:pt x="231648" y="106680"/>
                  </a:lnTo>
                  <a:close/>
                </a:path>
                <a:path w="530860" h="414654">
                  <a:moveTo>
                    <a:pt x="231648" y="79260"/>
                  </a:moveTo>
                  <a:lnTo>
                    <a:pt x="222504" y="79260"/>
                  </a:lnTo>
                  <a:lnTo>
                    <a:pt x="222504" y="91440"/>
                  </a:lnTo>
                  <a:lnTo>
                    <a:pt x="231648" y="91440"/>
                  </a:lnTo>
                  <a:lnTo>
                    <a:pt x="231648" y="79260"/>
                  </a:lnTo>
                  <a:close/>
                </a:path>
                <a:path w="530860" h="414654">
                  <a:moveTo>
                    <a:pt x="256032" y="323088"/>
                  </a:moveTo>
                  <a:lnTo>
                    <a:pt x="246888" y="323088"/>
                  </a:lnTo>
                  <a:lnTo>
                    <a:pt x="246888" y="338328"/>
                  </a:lnTo>
                  <a:lnTo>
                    <a:pt x="256032" y="338328"/>
                  </a:lnTo>
                  <a:lnTo>
                    <a:pt x="256032" y="323088"/>
                  </a:lnTo>
                  <a:close/>
                </a:path>
                <a:path w="530860" h="414654">
                  <a:moveTo>
                    <a:pt x="256032" y="298716"/>
                  </a:moveTo>
                  <a:lnTo>
                    <a:pt x="246888" y="298716"/>
                  </a:lnTo>
                  <a:lnTo>
                    <a:pt x="246888" y="310896"/>
                  </a:lnTo>
                  <a:lnTo>
                    <a:pt x="256032" y="310896"/>
                  </a:lnTo>
                  <a:lnTo>
                    <a:pt x="256032" y="298716"/>
                  </a:lnTo>
                  <a:close/>
                </a:path>
                <a:path w="530860" h="414654">
                  <a:moveTo>
                    <a:pt x="256032" y="274332"/>
                  </a:moveTo>
                  <a:lnTo>
                    <a:pt x="246888" y="274332"/>
                  </a:lnTo>
                  <a:lnTo>
                    <a:pt x="246888" y="286512"/>
                  </a:lnTo>
                  <a:lnTo>
                    <a:pt x="256032" y="286512"/>
                  </a:lnTo>
                  <a:lnTo>
                    <a:pt x="256032" y="274332"/>
                  </a:lnTo>
                  <a:close/>
                </a:path>
                <a:path w="530860" h="414654">
                  <a:moveTo>
                    <a:pt x="256032" y="134112"/>
                  </a:moveTo>
                  <a:lnTo>
                    <a:pt x="246888" y="134112"/>
                  </a:lnTo>
                  <a:lnTo>
                    <a:pt x="246888" y="149352"/>
                  </a:lnTo>
                  <a:lnTo>
                    <a:pt x="256032" y="149352"/>
                  </a:lnTo>
                  <a:lnTo>
                    <a:pt x="256032" y="134112"/>
                  </a:lnTo>
                  <a:close/>
                </a:path>
                <a:path w="530860" h="414654">
                  <a:moveTo>
                    <a:pt x="256032" y="106680"/>
                  </a:moveTo>
                  <a:lnTo>
                    <a:pt x="246888" y="106680"/>
                  </a:lnTo>
                  <a:lnTo>
                    <a:pt x="246888" y="121920"/>
                  </a:lnTo>
                  <a:lnTo>
                    <a:pt x="256032" y="121920"/>
                  </a:lnTo>
                  <a:lnTo>
                    <a:pt x="256032" y="106680"/>
                  </a:lnTo>
                  <a:close/>
                </a:path>
                <a:path w="530860" h="414654">
                  <a:moveTo>
                    <a:pt x="256032" y="79260"/>
                  </a:moveTo>
                  <a:lnTo>
                    <a:pt x="246888" y="79260"/>
                  </a:lnTo>
                  <a:lnTo>
                    <a:pt x="246888" y="91440"/>
                  </a:lnTo>
                  <a:lnTo>
                    <a:pt x="256032" y="91440"/>
                  </a:lnTo>
                  <a:lnTo>
                    <a:pt x="256032" y="79260"/>
                  </a:lnTo>
                  <a:close/>
                </a:path>
                <a:path w="530860" h="414654">
                  <a:moveTo>
                    <a:pt x="280416" y="323088"/>
                  </a:moveTo>
                  <a:lnTo>
                    <a:pt x="271272" y="323088"/>
                  </a:lnTo>
                  <a:lnTo>
                    <a:pt x="271272" y="338328"/>
                  </a:lnTo>
                  <a:lnTo>
                    <a:pt x="280416" y="338328"/>
                  </a:lnTo>
                  <a:lnTo>
                    <a:pt x="280416" y="323088"/>
                  </a:lnTo>
                  <a:close/>
                </a:path>
                <a:path w="530860" h="414654">
                  <a:moveTo>
                    <a:pt x="280416" y="298716"/>
                  </a:moveTo>
                  <a:lnTo>
                    <a:pt x="271272" y="298716"/>
                  </a:lnTo>
                  <a:lnTo>
                    <a:pt x="271272" y="310896"/>
                  </a:lnTo>
                  <a:lnTo>
                    <a:pt x="280416" y="310896"/>
                  </a:lnTo>
                  <a:lnTo>
                    <a:pt x="280416" y="298716"/>
                  </a:lnTo>
                  <a:close/>
                </a:path>
                <a:path w="530860" h="414654">
                  <a:moveTo>
                    <a:pt x="280416" y="274332"/>
                  </a:moveTo>
                  <a:lnTo>
                    <a:pt x="271272" y="274332"/>
                  </a:lnTo>
                  <a:lnTo>
                    <a:pt x="271272" y="286512"/>
                  </a:lnTo>
                  <a:lnTo>
                    <a:pt x="280416" y="286512"/>
                  </a:lnTo>
                  <a:lnTo>
                    <a:pt x="280416" y="274332"/>
                  </a:lnTo>
                  <a:close/>
                </a:path>
                <a:path w="530860" h="414654">
                  <a:moveTo>
                    <a:pt x="280416" y="134112"/>
                  </a:moveTo>
                  <a:lnTo>
                    <a:pt x="271272" y="134112"/>
                  </a:lnTo>
                  <a:lnTo>
                    <a:pt x="271272" y="149352"/>
                  </a:lnTo>
                  <a:lnTo>
                    <a:pt x="280416" y="149352"/>
                  </a:lnTo>
                  <a:lnTo>
                    <a:pt x="280416" y="134112"/>
                  </a:lnTo>
                  <a:close/>
                </a:path>
                <a:path w="530860" h="414654">
                  <a:moveTo>
                    <a:pt x="280416" y="106680"/>
                  </a:moveTo>
                  <a:lnTo>
                    <a:pt x="271272" y="106680"/>
                  </a:lnTo>
                  <a:lnTo>
                    <a:pt x="271272" y="121920"/>
                  </a:lnTo>
                  <a:lnTo>
                    <a:pt x="280416" y="121920"/>
                  </a:lnTo>
                  <a:lnTo>
                    <a:pt x="280416" y="106680"/>
                  </a:lnTo>
                  <a:close/>
                </a:path>
                <a:path w="530860" h="414654">
                  <a:moveTo>
                    <a:pt x="280416" y="79260"/>
                  </a:moveTo>
                  <a:lnTo>
                    <a:pt x="271272" y="79260"/>
                  </a:lnTo>
                  <a:lnTo>
                    <a:pt x="271272" y="91440"/>
                  </a:lnTo>
                  <a:lnTo>
                    <a:pt x="280416" y="91440"/>
                  </a:lnTo>
                  <a:lnTo>
                    <a:pt x="280416" y="79260"/>
                  </a:lnTo>
                  <a:close/>
                </a:path>
                <a:path w="530860" h="414654">
                  <a:moveTo>
                    <a:pt x="286512" y="20828"/>
                  </a:moveTo>
                  <a:lnTo>
                    <a:pt x="243840" y="20828"/>
                  </a:lnTo>
                  <a:lnTo>
                    <a:pt x="243840" y="0"/>
                  </a:lnTo>
                  <a:lnTo>
                    <a:pt x="234696" y="0"/>
                  </a:lnTo>
                  <a:lnTo>
                    <a:pt x="234696" y="20828"/>
                  </a:lnTo>
                  <a:lnTo>
                    <a:pt x="192024" y="20828"/>
                  </a:lnTo>
                  <a:lnTo>
                    <a:pt x="192024" y="29718"/>
                  </a:lnTo>
                  <a:lnTo>
                    <a:pt x="192024" y="39878"/>
                  </a:lnTo>
                  <a:lnTo>
                    <a:pt x="192024" y="48768"/>
                  </a:lnTo>
                  <a:lnTo>
                    <a:pt x="286512" y="48768"/>
                  </a:lnTo>
                  <a:lnTo>
                    <a:pt x="286512" y="40259"/>
                  </a:lnTo>
                  <a:lnTo>
                    <a:pt x="286512" y="39878"/>
                  </a:lnTo>
                  <a:lnTo>
                    <a:pt x="286512" y="29845"/>
                  </a:lnTo>
                  <a:lnTo>
                    <a:pt x="277241" y="29845"/>
                  </a:lnTo>
                  <a:lnTo>
                    <a:pt x="277241" y="39878"/>
                  </a:lnTo>
                  <a:lnTo>
                    <a:pt x="201295" y="39878"/>
                  </a:lnTo>
                  <a:lnTo>
                    <a:pt x="201295" y="29718"/>
                  </a:lnTo>
                  <a:lnTo>
                    <a:pt x="234696" y="29718"/>
                  </a:lnTo>
                  <a:lnTo>
                    <a:pt x="234696" y="30480"/>
                  </a:lnTo>
                  <a:lnTo>
                    <a:pt x="243840" y="30480"/>
                  </a:lnTo>
                  <a:lnTo>
                    <a:pt x="243840" y="29718"/>
                  </a:lnTo>
                  <a:lnTo>
                    <a:pt x="286512" y="29718"/>
                  </a:lnTo>
                  <a:lnTo>
                    <a:pt x="286512" y="20828"/>
                  </a:lnTo>
                  <a:close/>
                </a:path>
                <a:path w="530860" h="414654">
                  <a:moveTo>
                    <a:pt x="405384" y="350520"/>
                  </a:moveTo>
                  <a:lnTo>
                    <a:pt x="395986" y="350520"/>
                  </a:lnTo>
                  <a:lnTo>
                    <a:pt x="395986" y="359664"/>
                  </a:lnTo>
                  <a:lnTo>
                    <a:pt x="395986" y="377952"/>
                  </a:lnTo>
                  <a:lnTo>
                    <a:pt x="329438" y="377952"/>
                  </a:lnTo>
                  <a:lnTo>
                    <a:pt x="329438" y="359664"/>
                  </a:lnTo>
                  <a:lnTo>
                    <a:pt x="395986" y="359664"/>
                  </a:lnTo>
                  <a:lnTo>
                    <a:pt x="395986" y="350520"/>
                  </a:lnTo>
                  <a:lnTo>
                    <a:pt x="320040" y="350520"/>
                  </a:lnTo>
                  <a:lnTo>
                    <a:pt x="320040" y="387096"/>
                  </a:lnTo>
                  <a:lnTo>
                    <a:pt x="405384" y="387096"/>
                  </a:lnTo>
                  <a:lnTo>
                    <a:pt x="405384" y="377952"/>
                  </a:lnTo>
                  <a:lnTo>
                    <a:pt x="405384" y="359664"/>
                  </a:lnTo>
                  <a:lnTo>
                    <a:pt x="405384" y="350520"/>
                  </a:lnTo>
                  <a:close/>
                </a:path>
                <a:path w="530860" h="414654">
                  <a:moveTo>
                    <a:pt x="451104" y="307340"/>
                  </a:moveTo>
                  <a:lnTo>
                    <a:pt x="449072" y="303403"/>
                  </a:lnTo>
                  <a:lnTo>
                    <a:pt x="445693" y="298450"/>
                  </a:lnTo>
                  <a:lnTo>
                    <a:pt x="445008" y="297434"/>
                  </a:lnTo>
                  <a:lnTo>
                    <a:pt x="440944" y="292481"/>
                  </a:lnTo>
                  <a:lnTo>
                    <a:pt x="436880" y="288544"/>
                  </a:lnTo>
                  <a:lnTo>
                    <a:pt x="433832" y="286512"/>
                  </a:lnTo>
                  <a:lnTo>
                    <a:pt x="430784" y="288544"/>
                  </a:lnTo>
                  <a:lnTo>
                    <a:pt x="426720" y="292481"/>
                  </a:lnTo>
                  <a:lnTo>
                    <a:pt x="423672" y="295402"/>
                  </a:lnTo>
                  <a:lnTo>
                    <a:pt x="415544" y="307340"/>
                  </a:lnTo>
                  <a:lnTo>
                    <a:pt x="412496" y="315341"/>
                  </a:lnTo>
                  <a:lnTo>
                    <a:pt x="409448" y="324231"/>
                  </a:lnTo>
                  <a:lnTo>
                    <a:pt x="408432" y="334137"/>
                  </a:lnTo>
                  <a:lnTo>
                    <a:pt x="409448" y="341122"/>
                  </a:lnTo>
                  <a:lnTo>
                    <a:pt x="411480" y="348996"/>
                  </a:lnTo>
                  <a:lnTo>
                    <a:pt x="417576" y="360934"/>
                  </a:lnTo>
                  <a:lnTo>
                    <a:pt x="421640" y="364871"/>
                  </a:lnTo>
                  <a:lnTo>
                    <a:pt x="425704" y="368935"/>
                  </a:lnTo>
                  <a:lnTo>
                    <a:pt x="429768" y="370840"/>
                  </a:lnTo>
                  <a:lnTo>
                    <a:pt x="433832" y="371856"/>
                  </a:lnTo>
                  <a:lnTo>
                    <a:pt x="436880" y="371856"/>
                  </a:lnTo>
                  <a:lnTo>
                    <a:pt x="440944" y="369824"/>
                  </a:lnTo>
                  <a:lnTo>
                    <a:pt x="445008" y="366903"/>
                  </a:lnTo>
                  <a:lnTo>
                    <a:pt x="447687" y="362966"/>
                  </a:lnTo>
                  <a:lnTo>
                    <a:pt x="449072" y="360934"/>
                  </a:lnTo>
                  <a:lnTo>
                    <a:pt x="451104" y="356997"/>
                  </a:lnTo>
                  <a:lnTo>
                    <a:pt x="443992" y="353060"/>
                  </a:lnTo>
                  <a:lnTo>
                    <a:pt x="441960" y="355981"/>
                  </a:lnTo>
                  <a:lnTo>
                    <a:pt x="436880" y="361950"/>
                  </a:lnTo>
                  <a:lnTo>
                    <a:pt x="434848" y="362966"/>
                  </a:lnTo>
                  <a:lnTo>
                    <a:pt x="433832" y="362966"/>
                  </a:lnTo>
                  <a:lnTo>
                    <a:pt x="417576" y="334137"/>
                  </a:lnTo>
                  <a:lnTo>
                    <a:pt x="418592" y="327152"/>
                  </a:lnTo>
                  <a:lnTo>
                    <a:pt x="419608" y="321183"/>
                  </a:lnTo>
                  <a:lnTo>
                    <a:pt x="423672" y="311277"/>
                  </a:lnTo>
                  <a:lnTo>
                    <a:pt x="428752" y="303403"/>
                  </a:lnTo>
                  <a:lnTo>
                    <a:pt x="433832" y="298450"/>
                  </a:lnTo>
                  <a:lnTo>
                    <a:pt x="436880" y="302387"/>
                  </a:lnTo>
                  <a:lnTo>
                    <a:pt x="440944" y="308356"/>
                  </a:lnTo>
                  <a:lnTo>
                    <a:pt x="443992" y="311277"/>
                  </a:lnTo>
                  <a:lnTo>
                    <a:pt x="451104" y="307340"/>
                  </a:lnTo>
                  <a:close/>
                </a:path>
                <a:path w="530860" h="414654">
                  <a:moveTo>
                    <a:pt x="530352" y="405384"/>
                  </a:moveTo>
                  <a:lnTo>
                    <a:pt x="280416" y="405384"/>
                  </a:lnTo>
                  <a:lnTo>
                    <a:pt x="280416" y="359664"/>
                  </a:lnTo>
                  <a:lnTo>
                    <a:pt x="280416" y="350520"/>
                  </a:lnTo>
                  <a:lnTo>
                    <a:pt x="271399" y="350520"/>
                  </a:lnTo>
                  <a:lnTo>
                    <a:pt x="271399" y="359664"/>
                  </a:lnTo>
                  <a:lnTo>
                    <a:pt x="271399" y="405384"/>
                  </a:lnTo>
                  <a:lnTo>
                    <a:pt x="243840" y="405384"/>
                  </a:lnTo>
                  <a:lnTo>
                    <a:pt x="243840" y="359664"/>
                  </a:lnTo>
                  <a:lnTo>
                    <a:pt x="271399" y="359664"/>
                  </a:lnTo>
                  <a:lnTo>
                    <a:pt x="271399" y="350520"/>
                  </a:lnTo>
                  <a:lnTo>
                    <a:pt x="243840" y="350520"/>
                  </a:lnTo>
                  <a:lnTo>
                    <a:pt x="234696" y="350520"/>
                  </a:lnTo>
                  <a:lnTo>
                    <a:pt x="234696" y="359664"/>
                  </a:lnTo>
                  <a:lnTo>
                    <a:pt x="234696" y="405384"/>
                  </a:lnTo>
                  <a:lnTo>
                    <a:pt x="207137" y="405384"/>
                  </a:lnTo>
                  <a:lnTo>
                    <a:pt x="207137" y="359664"/>
                  </a:lnTo>
                  <a:lnTo>
                    <a:pt x="234696" y="359664"/>
                  </a:lnTo>
                  <a:lnTo>
                    <a:pt x="234696" y="350520"/>
                  </a:lnTo>
                  <a:lnTo>
                    <a:pt x="198120" y="350520"/>
                  </a:lnTo>
                  <a:lnTo>
                    <a:pt x="198120" y="405384"/>
                  </a:lnTo>
                  <a:lnTo>
                    <a:pt x="0" y="405384"/>
                  </a:lnTo>
                  <a:lnTo>
                    <a:pt x="0" y="414528"/>
                  </a:lnTo>
                  <a:lnTo>
                    <a:pt x="198120" y="414528"/>
                  </a:lnTo>
                  <a:lnTo>
                    <a:pt x="234696" y="414528"/>
                  </a:lnTo>
                  <a:lnTo>
                    <a:pt x="243840" y="414528"/>
                  </a:lnTo>
                  <a:lnTo>
                    <a:pt x="280416" y="414528"/>
                  </a:lnTo>
                  <a:lnTo>
                    <a:pt x="530352" y="414528"/>
                  </a:lnTo>
                  <a:lnTo>
                    <a:pt x="530352" y="405384"/>
                  </a:lnTo>
                  <a:close/>
                </a:path>
              </a:pathLst>
            </a:custGeom>
            <a:solidFill>
              <a:srgbClr val="000000"/>
            </a:solidFill>
          </p:spPr>
          <p:txBody>
            <a:bodyPr wrap="square" lIns="0" tIns="0" rIns="0" bIns="0" rtlCol="0"/>
            <a:lstStyle/>
            <a:p>
              <a:endParaRPr/>
            </a:p>
          </p:txBody>
        </p:sp>
        <p:pic>
          <p:nvPicPr>
            <p:cNvPr id="35" name="object 35"/>
            <p:cNvPicPr/>
            <p:nvPr/>
          </p:nvPicPr>
          <p:blipFill>
            <a:blip r:embed="rId6" cstate="print"/>
            <a:stretch>
              <a:fillRect/>
            </a:stretch>
          </p:blipFill>
          <p:spPr>
            <a:xfrm>
              <a:off x="6397752" y="3925823"/>
              <a:ext cx="82296" cy="128015"/>
            </a:xfrm>
            <a:prstGeom prst="rect">
              <a:avLst/>
            </a:prstGeom>
          </p:spPr>
        </p:pic>
        <p:sp>
          <p:nvSpPr>
            <p:cNvPr id="36" name="object 36"/>
            <p:cNvSpPr/>
            <p:nvPr/>
          </p:nvSpPr>
          <p:spPr>
            <a:xfrm>
              <a:off x="5672389" y="3752442"/>
              <a:ext cx="253365" cy="298450"/>
            </a:xfrm>
            <a:custGeom>
              <a:avLst/>
              <a:gdLst/>
              <a:ahLst/>
              <a:cxnLst/>
              <a:rect l="l" t="t" r="r" b="b"/>
              <a:pathLst>
                <a:path w="253364" h="298450">
                  <a:moveTo>
                    <a:pt x="104544" y="105188"/>
                  </a:moveTo>
                  <a:lnTo>
                    <a:pt x="85529" y="105188"/>
                  </a:lnTo>
                  <a:lnTo>
                    <a:pt x="85529" y="148429"/>
                  </a:lnTo>
                  <a:lnTo>
                    <a:pt x="50070" y="271260"/>
                  </a:lnTo>
                  <a:lnTo>
                    <a:pt x="38781" y="271263"/>
                  </a:lnTo>
                  <a:lnTo>
                    <a:pt x="36805" y="273218"/>
                  </a:lnTo>
                  <a:lnTo>
                    <a:pt x="36805" y="289347"/>
                  </a:lnTo>
                  <a:lnTo>
                    <a:pt x="25333" y="289349"/>
                  </a:lnTo>
                  <a:lnTo>
                    <a:pt x="23357" y="291304"/>
                  </a:lnTo>
                  <a:lnTo>
                    <a:pt x="23357" y="296137"/>
                  </a:lnTo>
                  <a:lnTo>
                    <a:pt x="25334" y="298095"/>
                  </a:lnTo>
                  <a:lnTo>
                    <a:pt x="227642" y="298095"/>
                  </a:lnTo>
                  <a:lnTo>
                    <a:pt x="229627" y="296137"/>
                  </a:lnTo>
                  <a:lnTo>
                    <a:pt x="229627" y="291304"/>
                  </a:lnTo>
                  <a:lnTo>
                    <a:pt x="227644" y="289349"/>
                  </a:lnTo>
                  <a:lnTo>
                    <a:pt x="45644" y="289349"/>
                  </a:lnTo>
                  <a:lnTo>
                    <a:pt x="45644" y="280010"/>
                  </a:lnTo>
                  <a:lnTo>
                    <a:pt x="97576" y="280010"/>
                  </a:lnTo>
                  <a:lnTo>
                    <a:pt x="99554" y="278053"/>
                  </a:lnTo>
                  <a:lnTo>
                    <a:pt x="99551" y="273218"/>
                  </a:lnTo>
                  <a:lnTo>
                    <a:pt x="97576" y="271263"/>
                  </a:lnTo>
                  <a:lnTo>
                    <a:pt x="72125" y="271263"/>
                  </a:lnTo>
                  <a:lnTo>
                    <a:pt x="80178" y="267277"/>
                  </a:lnTo>
                  <a:lnTo>
                    <a:pt x="60414" y="267277"/>
                  </a:lnTo>
                  <a:lnTo>
                    <a:pt x="74463" y="218606"/>
                  </a:lnTo>
                  <a:lnTo>
                    <a:pt x="94223" y="218606"/>
                  </a:lnTo>
                  <a:lnTo>
                    <a:pt x="90394" y="216712"/>
                  </a:lnTo>
                  <a:lnTo>
                    <a:pt x="187165" y="216712"/>
                  </a:lnTo>
                  <a:lnTo>
                    <a:pt x="184640" y="207966"/>
                  </a:lnTo>
                  <a:lnTo>
                    <a:pt x="85696" y="207966"/>
                  </a:lnTo>
                  <a:lnTo>
                    <a:pt x="94761" y="201685"/>
                  </a:lnTo>
                  <a:lnTo>
                    <a:pt x="79348" y="201685"/>
                  </a:lnTo>
                  <a:lnTo>
                    <a:pt x="92495" y="156144"/>
                  </a:lnTo>
                  <a:lnTo>
                    <a:pt x="107907" y="156144"/>
                  </a:lnTo>
                  <a:lnTo>
                    <a:pt x="103968" y="153415"/>
                  </a:lnTo>
                  <a:lnTo>
                    <a:pt x="168894" y="153415"/>
                  </a:lnTo>
                  <a:lnTo>
                    <a:pt x="167455" y="148429"/>
                  </a:lnTo>
                  <a:lnTo>
                    <a:pt x="167455" y="144669"/>
                  </a:lnTo>
                  <a:lnTo>
                    <a:pt x="94368" y="144669"/>
                  </a:lnTo>
                  <a:lnTo>
                    <a:pt x="94368" y="108988"/>
                  </a:lnTo>
                  <a:lnTo>
                    <a:pt x="110301" y="108988"/>
                  </a:lnTo>
                  <a:lnTo>
                    <a:pt x="104544" y="105188"/>
                  </a:lnTo>
                  <a:close/>
                </a:path>
                <a:path w="253364" h="298450">
                  <a:moveTo>
                    <a:pt x="216178" y="280010"/>
                  </a:moveTo>
                  <a:lnTo>
                    <a:pt x="207343" y="280010"/>
                  </a:lnTo>
                  <a:lnTo>
                    <a:pt x="207343" y="289349"/>
                  </a:lnTo>
                  <a:lnTo>
                    <a:pt x="227644" y="289349"/>
                  </a:lnTo>
                  <a:lnTo>
                    <a:pt x="216178" y="289347"/>
                  </a:lnTo>
                  <a:lnTo>
                    <a:pt x="216178" y="280010"/>
                  </a:lnTo>
                  <a:close/>
                </a:path>
                <a:path w="253364" h="298450">
                  <a:moveTo>
                    <a:pt x="146256" y="244356"/>
                  </a:moveTo>
                  <a:lnTo>
                    <a:pt x="126491" y="244356"/>
                  </a:lnTo>
                  <a:lnTo>
                    <a:pt x="180859" y="271263"/>
                  </a:lnTo>
                  <a:lnTo>
                    <a:pt x="112395" y="271263"/>
                  </a:lnTo>
                  <a:lnTo>
                    <a:pt x="110419" y="273218"/>
                  </a:lnTo>
                  <a:lnTo>
                    <a:pt x="110417" y="278053"/>
                  </a:lnTo>
                  <a:lnTo>
                    <a:pt x="112395" y="280010"/>
                  </a:lnTo>
                  <a:lnTo>
                    <a:pt x="216178" y="280010"/>
                  </a:lnTo>
                  <a:lnTo>
                    <a:pt x="216178" y="273218"/>
                  </a:lnTo>
                  <a:lnTo>
                    <a:pt x="214200" y="271260"/>
                  </a:lnTo>
                  <a:lnTo>
                    <a:pt x="202911" y="271260"/>
                  </a:lnTo>
                  <a:lnTo>
                    <a:pt x="201761" y="267277"/>
                  </a:lnTo>
                  <a:lnTo>
                    <a:pt x="192570" y="267277"/>
                  </a:lnTo>
                  <a:lnTo>
                    <a:pt x="146256" y="244356"/>
                  </a:lnTo>
                  <a:close/>
                </a:path>
                <a:path w="253364" h="298450">
                  <a:moveTo>
                    <a:pt x="94223" y="218606"/>
                  </a:moveTo>
                  <a:lnTo>
                    <a:pt x="74463" y="218606"/>
                  </a:lnTo>
                  <a:lnTo>
                    <a:pt x="116611" y="239465"/>
                  </a:lnTo>
                  <a:lnTo>
                    <a:pt x="60414" y="267277"/>
                  </a:lnTo>
                  <a:lnTo>
                    <a:pt x="80178" y="267277"/>
                  </a:lnTo>
                  <a:lnTo>
                    <a:pt x="126491" y="244356"/>
                  </a:lnTo>
                  <a:lnTo>
                    <a:pt x="146256" y="244356"/>
                  </a:lnTo>
                  <a:lnTo>
                    <a:pt x="136373" y="239465"/>
                  </a:lnTo>
                  <a:lnTo>
                    <a:pt x="146251" y="234577"/>
                  </a:lnTo>
                  <a:lnTo>
                    <a:pt x="126491" y="234577"/>
                  </a:lnTo>
                  <a:lnTo>
                    <a:pt x="94223" y="218606"/>
                  </a:lnTo>
                  <a:close/>
                </a:path>
                <a:path w="253364" h="298450">
                  <a:moveTo>
                    <a:pt x="187712" y="218606"/>
                  </a:moveTo>
                  <a:lnTo>
                    <a:pt x="178521" y="218606"/>
                  </a:lnTo>
                  <a:lnTo>
                    <a:pt x="192570" y="267277"/>
                  </a:lnTo>
                  <a:lnTo>
                    <a:pt x="201761" y="267277"/>
                  </a:lnTo>
                  <a:lnTo>
                    <a:pt x="187712" y="218606"/>
                  </a:lnTo>
                  <a:close/>
                </a:path>
                <a:path w="253364" h="298450">
                  <a:moveTo>
                    <a:pt x="187165" y="216712"/>
                  </a:moveTo>
                  <a:lnTo>
                    <a:pt x="162589" y="216712"/>
                  </a:lnTo>
                  <a:lnTo>
                    <a:pt x="126491" y="234577"/>
                  </a:lnTo>
                  <a:lnTo>
                    <a:pt x="146251" y="234577"/>
                  </a:lnTo>
                  <a:lnTo>
                    <a:pt x="178521" y="218606"/>
                  </a:lnTo>
                  <a:lnTo>
                    <a:pt x="187712" y="218606"/>
                  </a:lnTo>
                  <a:lnTo>
                    <a:pt x="187165" y="216712"/>
                  </a:lnTo>
                  <a:close/>
                </a:path>
                <a:path w="253364" h="298450">
                  <a:moveTo>
                    <a:pt x="141900" y="179698"/>
                  </a:moveTo>
                  <a:lnTo>
                    <a:pt x="126493" y="179698"/>
                  </a:lnTo>
                  <a:lnTo>
                    <a:pt x="167288" y="207966"/>
                  </a:lnTo>
                  <a:lnTo>
                    <a:pt x="184640" y="207966"/>
                  </a:lnTo>
                  <a:lnTo>
                    <a:pt x="182827" y="201685"/>
                  </a:lnTo>
                  <a:lnTo>
                    <a:pt x="173636" y="201685"/>
                  </a:lnTo>
                  <a:lnTo>
                    <a:pt x="141900" y="179698"/>
                  </a:lnTo>
                  <a:close/>
                </a:path>
                <a:path w="253364" h="298450">
                  <a:moveTo>
                    <a:pt x="107907" y="156144"/>
                  </a:moveTo>
                  <a:lnTo>
                    <a:pt x="92495" y="156144"/>
                  </a:lnTo>
                  <a:lnTo>
                    <a:pt x="118787" y="174361"/>
                  </a:lnTo>
                  <a:lnTo>
                    <a:pt x="79348" y="201685"/>
                  </a:lnTo>
                  <a:lnTo>
                    <a:pt x="94761" y="201685"/>
                  </a:lnTo>
                  <a:lnTo>
                    <a:pt x="126493" y="179698"/>
                  </a:lnTo>
                  <a:lnTo>
                    <a:pt x="141900" y="179698"/>
                  </a:lnTo>
                  <a:lnTo>
                    <a:pt x="134197" y="174361"/>
                  </a:lnTo>
                  <a:lnTo>
                    <a:pt x="141903" y="169021"/>
                  </a:lnTo>
                  <a:lnTo>
                    <a:pt x="126491" y="169021"/>
                  </a:lnTo>
                  <a:lnTo>
                    <a:pt x="107907" y="156144"/>
                  </a:lnTo>
                  <a:close/>
                </a:path>
                <a:path w="253364" h="298450">
                  <a:moveTo>
                    <a:pt x="169682" y="156144"/>
                  </a:moveTo>
                  <a:lnTo>
                    <a:pt x="160489" y="156144"/>
                  </a:lnTo>
                  <a:lnTo>
                    <a:pt x="173636" y="201685"/>
                  </a:lnTo>
                  <a:lnTo>
                    <a:pt x="182827" y="201685"/>
                  </a:lnTo>
                  <a:lnTo>
                    <a:pt x="169682" y="156144"/>
                  </a:lnTo>
                  <a:close/>
                </a:path>
                <a:path w="253364" h="298450">
                  <a:moveTo>
                    <a:pt x="168894" y="153415"/>
                  </a:moveTo>
                  <a:lnTo>
                    <a:pt x="149016" y="153415"/>
                  </a:lnTo>
                  <a:lnTo>
                    <a:pt x="126491" y="169021"/>
                  </a:lnTo>
                  <a:lnTo>
                    <a:pt x="141903" y="169021"/>
                  </a:lnTo>
                  <a:lnTo>
                    <a:pt x="160489" y="156144"/>
                  </a:lnTo>
                  <a:lnTo>
                    <a:pt x="169682" y="156144"/>
                  </a:lnTo>
                  <a:lnTo>
                    <a:pt x="168894" y="153415"/>
                  </a:lnTo>
                  <a:close/>
                </a:path>
                <a:path w="253364" h="298450">
                  <a:moveTo>
                    <a:pt x="110301" y="108988"/>
                  </a:moveTo>
                  <a:lnTo>
                    <a:pt x="94368" y="108988"/>
                  </a:lnTo>
                  <a:lnTo>
                    <a:pt x="148442" y="144669"/>
                  </a:lnTo>
                  <a:lnTo>
                    <a:pt x="167455" y="144669"/>
                  </a:lnTo>
                  <a:lnTo>
                    <a:pt x="167455" y="140870"/>
                  </a:lnTo>
                  <a:lnTo>
                    <a:pt x="158616" y="140870"/>
                  </a:lnTo>
                  <a:lnTo>
                    <a:pt x="110301" y="108988"/>
                  </a:lnTo>
                  <a:close/>
                </a:path>
                <a:path w="253364" h="298450">
                  <a:moveTo>
                    <a:pt x="43666" y="114526"/>
                  </a:moveTo>
                  <a:lnTo>
                    <a:pt x="14423" y="114526"/>
                  </a:lnTo>
                  <a:lnTo>
                    <a:pt x="12445" y="116484"/>
                  </a:lnTo>
                  <a:lnTo>
                    <a:pt x="12445" y="139402"/>
                  </a:lnTo>
                  <a:lnTo>
                    <a:pt x="14423" y="141360"/>
                  </a:lnTo>
                  <a:lnTo>
                    <a:pt x="43668" y="141358"/>
                  </a:lnTo>
                  <a:lnTo>
                    <a:pt x="45644" y="139402"/>
                  </a:lnTo>
                  <a:lnTo>
                    <a:pt x="45644" y="132612"/>
                  </a:lnTo>
                  <a:lnTo>
                    <a:pt x="21281" y="132612"/>
                  </a:lnTo>
                  <a:lnTo>
                    <a:pt x="21281" y="123272"/>
                  </a:lnTo>
                  <a:lnTo>
                    <a:pt x="45644" y="123272"/>
                  </a:lnTo>
                  <a:lnTo>
                    <a:pt x="45644" y="116484"/>
                  </a:lnTo>
                  <a:lnTo>
                    <a:pt x="43666" y="114526"/>
                  </a:lnTo>
                  <a:close/>
                </a:path>
                <a:path w="253364" h="298450">
                  <a:moveTo>
                    <a:pt x="238573" y="114526"/>
                  </a:moveTo>
                  <a:lnTo>
                    <a:pt x="209318" y="114526"/>
                  </a:lnTo>
                  <a:lnTo>
                    <a:pt x="207340" y="116484"/>
                  </a:lnTo>
                  <a:lnTo>
                    <a:pt x="207340" y="139402"/>
                  </a:lnTo>
                  <a:lnTo>
                    <a:pt x="209318" y="141358"/>
                  </a:lnTo>
                  <a:lnTo>
                    <a:pt x="238573" y="141358"/>
                  </a:lnTo>
                  <a:lnTo>
                    <a:pt x="240534" y="139402"/>
                  </a:lnTo>
                  <a:lnTo>
                    <a:pt x="240534" y="132612"/>
                  </a:lnTo>
                  <a:lnTo>
                    <a:pt x="216178" y="132612"/>
                  </a:lnTo>
                  <a:lnTo>
                    <a:pt x="216178" y="123272"/>
                  </a:lnTo>
                  <a:lnTo>
                    <a:pt x="240534" y="123272"/>
                  </a:lnTo>
                  <a:lnTo>
                    <a:pt x="240534" y="116484"/>
                  </a:lnTo>
                  <a:lnTo>
                    <a:pt x="238573" y="114526"/>
                  </a:lnTo>
                  <a:close/>
                </a:path>
                <a:path w="253364" h="298450">
                  <a:moveTo>
                    <a:pt x="167455" y="105188"/>
                  </a:moveTo>
                  <a:lnTo>
                    <a:pt x="158616" y="105188"/>
                  </a:lnTo>
                  <a:lnTo>
                    <a:pt x="158616" y="140870"/>
                  </a:lnTo>
                  <a:lnTo>
                    <a:pt x="167455" y="140870"/>
                  </a:lnTo>
                  <a:lnTo>
                    <a:pt x="167455" y="105188"/>
                  </a:lnTo>
                  <a:close/>
                </a:path>
                <a:path w="253364" h="298450">
                  <a:moveTo>
                    <a:pt x="45644" y="123272"/>
                  </a:moveTo>
                  <a:lnTo>
                    <a:pt x="36805" y="123272"/>
                  </a:lnTo>
                  <a:lnTo>
                    <a:pt x="36805" y="132612"/>
                  </a:lnTo>
                  <a:lnTo>
                    <a:pt x="45644" y="132612"/>
                  </a:lnTo>
                  <a:lnTo>
                    <a:pt x="45644" y="123272"/>
                  </a:lnTo>
                  <a:close/>
                </a:path>
                <a:path w="253364" h="298450">
                  <a:moveTo>
                    <a:pt x="240534" y="123272"/>
                  </a:moveTo>
                  <a:lnTo>
                    <a:pt x="231711" y="123272"/>
                  </a:lnTo>
                  <a:lnTo>
                    <a:pt x="231711" y="132612"/>
                  </a:lnTo>
                  <a:lnTo>
                    <a:pt x="240534" y="132612"/>
                  </a:lnTo>
                  <a:lnTo>
                    <a:pt x="240534" y="123272"/>
                  </a:lnTo>
                  <a:close/>
                </a:path>
                <a:path w="253364" h="298450">
                  <a:moveTo>
                    <a:pt x="33462" y="105188"/>
                  </a:moveTo>
                  <a:lnTo>
                    <a:pt x="24626" y="105188"/>
                  </a:lnTo>
                  <a:lnTo>
                    <a:pt x="24626" y="114526"/>
                  </a:lnTo>
                  <a:lnTo>
                    <a:pt x="33462" y="114526"/>
                  </a:lnTo>
                  <a:lnTo>
                    <a:pt x="33462" y="105188"/>
                  </a:lnTo>
                  <a:close/>
                </a:path>
                <a:path w="253364" h="298450">
                  <a:moveTo>
                    <a:pt x="228353" y="105188"/>
                  </a:moveTo>
                  <a:lnTo>
                    <a:pt x="219522" y="105188"/>
                  </a:lnTo>
                  <a:lnTo>
                    <a:pt x="219522" y="114526"/>
                  </a:lnTo>
                  <a:lnTo>
                    <a:pt x="228353" y="114526"/>
                  </a:lnTo>
                  <a:lnTo>
                    <a:pt x="228353" y="105188"/>
                  </a:lnTo>
                  <a:close/>
                </a:path>
                <a:path w="253364" h="298450">
                  <a:moveTo>
                    <a:pt x="104542" y="32848"/>
                  </a:moveTo>
                  <a:lnTo>
                    <a:pt x="85529" y="32848"/>
                  </a:lnTo>
                  <a:lnTo>
                    <a:pt x="85529" y="73403"/>
                  </a:lnTo>
                  <a:lnTo>
                    <a:pt x="1349" y="97209"/>
                  </a:lnTo>
                  <a:lnTo>
                    <a:pt x="0" y="99262"/>
                  </a:lnTo>
                  <a:lnTo>
                    <a:pt x="611" y="103582"/>
                  </a:lnTo>
                  <a:lnTo>
                    <a:pt x="2479" y="105188"/>
                  </a:lnTo>
                  <a:lnTo>
                    <a:pt x="250510" y="105188"/>
                  </a:lnTo>
                  <a:lnTo>
                    <a:pt x="252373" y="103582"/>
                  </a:lnTo>
                  <a:lnTo>
                    <a:pt x="252985" y="99262"/>
                  </a:lnTo>
                  <a:lnTo>
                    <a:pt x="251637" y="97209"/>
                  </a:lnTo>
                  <a:lnTo>
                    <a:pt x="248913" y="96443"/>
                  </a:lnTo>
                  <a:lnTo>
                    <a:pt x="36232" y="96443"/>
                  </a:lnTo>
                  <a:lnTo>
                    <a:pt x="85529" y="82500"/>
                  </a:lnTo>
                  <a:lnTo>
                    <a:pt x="94368" y="82500"/>
                  </a:lnTo>
                  <a:lnTo>
                    <a:pt x="94368" y="81076"/>
                  </a:lnTo>
                  <a:lnTo>
                    <a:pt x="194583" y="81076"/>
                  </a:lnTo>
                  <a:lnTo>
                    <a:pt x="167452" y="73403"/>
                  </a:lnTo>
                  <a:lnTo>
                    <a:pt x="167452" y="72328"/>
                  </a:lnTo>
                  <a:lnTo>
                    <a:pt x="94368" y="72328"/>
                  </a:lnTo>
                  <a:lnTo>
                    <a:pt x="94368" y="36656"/>
                  </a:lnTo>
                  <a:lnTo>
                    <a:pt x="110314" y="36656"/>
                  </a:lnTo>
                  <a:lnTo>
                    <a:pt x="104542" y="32848"/>
                  </a:lnTo>
                  <a:close/>
                </a:path>
                <a:path w="253364" h="298450">
                  <a:moveTo>
                    <a:pt x="94368" y="82500"/>
                  </a:moveTo>
                  <a:lnTo>
                    <a:pt x="85529" y="82500"/>
                  </a:lnTo>
                  <a:lnTo>
                    <a:pt x="85529" y="96443"/>
                  </a:lnTo>
                  <a:lnTo>
                    <a:pt x="94368" y="96443"/>
                  </a:lnTo>
                  <a:lnTo>
                    <a:pt x="94368" y="82500"/>
                  </a:lnTo>
                  <a:close/>
                </a:path>
                <a:path w="253364" h="298450">
                  <a:moveTo>
                    <a:pt x="194583" y="81076"/>
                  </a:moveTo>
                  <a:lnTo>
                    <a:pt x="158616" y="81076"/>
                  </a:lnTo>
                  <a:lnTo>
                    <a:pt x="158616" y="96443"/>
                  </a:lnTo>
                  <a:lnTo>
                    <a:pt x="167452" y="96443"/>
                  </a:lnTo>
                  <a:lnTo>
                    <a:pt x="167452" y="82500"/>
                  </a:lnTo>
                  <a:lnTo>
                    <a:pt x="199618" y="82500"/>
                  </a:lnTo>
                  <a:lnTo>
                    <a:pt x="194583" y="81076"/>
                  </a:lnTo>
                  <a:close/>
                </a:path>
                <a:path w="253364" h="298450">
                  <a:moveTo>
                    <a:pt x="199618" y="82500"/>
                  </a:moveTo>
                  <a:lnTo>
                    <a:pt x="167452" y="82500"/>
                  </a:lnTo>
                  <a:lnTo>
                    <a:pt x="216752" y="96443"/>
                  </a:lnTo>
                  <a:lnTo>
                    <a:pt x="248913" y="96443"/>
                  </a:lnTo>
                  <a:lnTo>
                    <a:pt x="199618" y="82500"/>
                  </a:lnTo>
                  <a:close/>
                </a:path>
                <a:path w="253364" h="298450">
                  <a:moveTo>
                    <a:pt x="110314" y="36656"/>
                  </a:moveTo>
                  <a:lnTo>
                    <a:pt x="94368" y="36656"/>
                  </a:lnTo>
                  <a:lnTo>
                    <a:pt x="148440" y="72328"/>
                  </a:lnTo>
                  <a:lnTo>
                    <a:pt x="167452" y="72328"/>
                  </a:lnTo>
                  <a:lnTo>
                    <a:pt x="167452" y="68529"/>
                  </a:lnTo>
                  <a:lnTo>
                    <a:pt x="158616" y="68529"/>
                  </a:lnTo>
                  <a:lnTo>
                    <a:pt x="110314" y="36656"/>
                  </a:lnTo>
                  <a:close/>
                </a:path>
                <a:path w="253364" h="298450">
                  <a:moveTo>
                    <a:pt x="43666" y="42188"/>
                  </a:moveTo>
                  <a:lnTo>
                    <a:pt x="14423" y="42188"/>
                  </a:lnTo>
                  <a:lnTo>
                    <a:pt x="12445" y="44153"/>
                  </a:lnTo>
                  <a:lnTo>
                    <a:pt x="12445" y="67061"/>
                  </a:lnTo>
                  <a:lnTo>
                    <a:pt x="14423" y="69019"/>
                  </a:lnTo>
                  <a:lnTo>
                    <a:pt x="43666" y="69019"/>
                  </a:lnTo>
                  <a:lnTo>
                    <a:pt x="45644" y="67061"/>
                  </a:lnTo>
                  <a:lnTo>
                    <a:pt x="45644" y="60271"/>
                  </a:lnTo>
                  <a:lnTo>
                    <a:pt x="21281" y="60271"/>
                  </a:lnTo>
                  <a:lnTo>
                    <a:pt x="21281" y="50945"/>
                  </a:lnTo>
                  <a:lnTo>
                    <a:pt x="45644" y="50945"/>
                  </a:lnTo>
                  <a:lnTo>
                    <a:pt x="45644" y="44153"/>
                  </a:lnTo>
                  <a:lnTo>
                    <a:pt x="43666" y="42188"/>
                  </a:lnTo>
                  <a:close/>
                </a:path>
                <a:path w="253364" h="298450">
                  <a:moveTo>
                    <a:pt x="238573" y="42188"/>
                  </a:moveTo>
                  <a:lnTo>
                    <a:pt x="209318" y="42188"/>
                  </a:lnTo>
                  <a:lnTo>
                    <a:pt x="207340" y="44153"/>
                  </a:lnTo>
                  <a:lnTo>
                    <a:pt x="207340" y="67061"/>
                  </a:lnTo>
                  <a:lnTo>
                    <a:pt x="209318" y="69019"/>
                  </a:lnTo>
                  <a:lnTo>
                    <a:pt x="238573" y="69019"/>
                  </a:lnTo>
                  <a:lnTo>
                    <a:pt x="240534" y="67061"/>
                  </a:lnTo>
                  <a:lnTo>
                    <a:pt x="240534" y="60271"/>
                  </a:lnTo>
                  <a:lnTo>
                    <a:pt x="216178" y="60271"/>
                  </a:lnTo>
                  <a:lnTo>
                    <a:pt x="216178" y="50945"/>
                  </a:lnTo>
                  <a:lnTo>
                    <a:pt x="240534" y="50945"/>
                  </a:lnTo>
                  <a:lnTo>
                    <a:pt x="240534" y="44153"/>
                  </a:lnTo>
                  <a:lnTo>
                    <a:pt x="238573" y="42188"/>
                  </a:lnTo>
                  <a:close/>
                </a:path>
                <a:path w="253364" h="298450">
                  <a:moveTo>
                    <a:pt x="167452" y="32848"/>
                  </a:moveTo>
                  <a:lnTo>
                    <a:pt x="158616" y="32848"/>
                  </a:lnTo>
                  <a:lnTo>
                    <a:pt x="158616" y="68529"/>
                  </a:lnTo>
                  <a:lnTo>
                    <a:pt x="167452" y="68529"/>
                  </a:lnTo>
                  <a:lnTo>
                    <a:pt x="167452" y="32848"/>
                  </a:lnTo>
                  <a:close/>
                </a:path>
                <a:path w="253364" h="298450">
                  <a:moveTo>
                    <a:pt x="45644" y="50945"/>
                  </a:moveTo>
                  <a:lnTo>
                    <a:pt x="36805" y="50945"/>
                  </a:lnTo>
                  <a:lnTo>
                    <a:pt x="36805" y="60271"/>
                  </a:lnTo>
                  <a:lnTo>
                    <a:pt x="45644" y="60271"/>
                  </a:lnTo>
                  <a:lnTo>
                    <a:pt x="45644" y="50945"/>
                  </a:lnTo>
                  <a:close/>
                </a:path>
                <a:path w="253364" h="298450">
                  <a:moveTo>
                    <a:pt x="240534" y="50945"/>
                  </a:moveTo>
                  <a:lnTo>
                    <a:pt x="231711" y="50945"/>
                  </a:lnTo>
                  <a:lnTo>
                    <a:pt x="231711" y="60271"/>
                  </a:lnTo>
                  <a:lnTo>
                    <a:pt x="240534" y="60271"/>
                  </a:lnTo>
                  <a:lnTo>
                    <a:pt x="240534" y="50945"/>
                  </a:lnTo>
                  <a:close/>
                </a:path>
                <a:path w="253364" h="298450">
                  <a:moveTo>
                    <a:pt x="33462" y="32848"/>
                  </a:moveTo>
                  <a:lnTo>
                    <a:pt x="24626" y="32848"/>
                  </a:lnTo>
                  <a:lnTo>
                    <a:pt x="24626" y="42188"/>
                  </a:lnTo>
                  <a:lnTo>
                    <a:pt x="33462" y="42188"/>
                  </a:lnTo>
                  <a:lnTo>
                    <a:pt x="33462" y="32848"/>
                  </a:lnTo>
                  <a:close/>
                </a:path>
                <a:path w="253364" h="298450">
                  <a:moveTo>
                    <a:pt x="228353" y="32848"/>
                  </a:moveTo>
                  <a:lnTo>
                    <a:pt x="219519" y="32848"/>
                  </a:lnTo>
                  <a:lnTo>
                    <a:pt x="219519" y="42188"/>
                  </a:lnTo>
                  <a:lnTo>
                    <a:pt x="228353" y="42188"/>
                  </a:lnTo>
                  <a:lnTo>
                    <a:pt x="228353" y="32848"/>
                  </a:lnTo>
                  <a:close/>
                </a:path>
                <a:path w="253364" h="298450">
                  <a:moveTo>
                    <a:pt x="163435" y="0"/>
                  </a:moveTo>
                  <a:lnTo>
                    <a:pt x="89546" y="0"/>
                  </a:lnTo>
                  <a:lnTo>
                    <a:pt x="89218" y="48"/>
                  </a:lnTo>
                  <a:lnTo>
                    <a:pt x="88843" y="121"/>
                  </a:lnTo>
                  <a:lnTo>
                    <a:pt x="88644" y="194"/>
                  </a:lnTo>
                  <a:lnTo>
                    <a:pt x="1349" y="24866"/>
                  </a:lnTo>
                  <a:lnTo>
                    <a:pt x="0" y="26928"/>
                  </a:lnTo>
                  <a:lnTo>
                    <a:pt x="611" y="31246"/>
                  </a:lnTo>
                  <a:lnTo>
                    <a:pt x="2479" y="32848"/>
                  </a:lnTo>
                  <a:lnTo>
                    <a:pt x="250510" y="32848"/>
                  </a:lnTo>
                  <a:lnTo>
                    <a:pt x="252373" y="31246"/>
                  </a:lnTo>
                  <a:lnTo>
                    <a:pt x="252985" y="26928"/>
                  </a:lnTo>
                  <a:lnTo>
                    <a:pt x="251637" y="24866"/>
                  </a:lnTo>
                  <a:lnTo>
                    <a:pt x="248976" y="24114"/>
                  </a:lnTo>
                  <a:lnTo>
                    <a:pt x="94368" y="24114"/>
                  </a:lnTo>
                  <a:lnTo>
                    <a:pt x="36232" y="24090"/>
                  </a:lnTo>
                  <a:lnTo>
                    <a:pt x="85529" y="10164"/>
                  </a:lnTo>
                  <a:lnTo>
                    <a:pt x="94368" y="10164"/>
                  </a:lnTo>
                  <a:lnTo>
                    <a:pt x="94368" y="8733"/>
                  </a:lnTo>
                  <a:lnTo>
                    <a:pt x="194551" y="8733"/>
                  </a:lnTo>
                  <a:lnTo>
                    <a:pt x="164105" y="121"/>
                  </a:lnTo>
                  <a:lnTo>
                    <a:pt x="163785" y="48"/>
                  </a:lnTo>
                  <a:lnTo>
                    <a:pt x="163646" y="48"/>
                  </a:lnTo>
                  <a:lnTo>
                    <a:pt x="163435" y="0"/>
                  </a:lnTo>
                  <a:close/>
                </a:path>
                <a:path w="253364" h="298450">
                  <a:moveTo>
                    <a:pt x="194551" y="8733"/>
                  </a:moveTo>
                  <a:lnTo>
                    <a:pt x="158616" y="8733"/>
                  </a:lnTo>
                  <a:lnTo>
                    <a:pt x="158616" y="24114"/>
                  </a:lnTo>
                  <a:lnTo>
                    <a:pt x="167452" y="24114"/>
                  </a:lnTo>
                  <a:lnTo>
                    <a:pt x="167452" y="10164"/>
                  </a:lnTo>
                  <a:lnTo>
                    <a:pt x="199616" y="10164"/>
                  </a:lnTo>
                  <a:lnTo>
                    <a:pt x="194551" y="8733"/>
                  </a:lnTo>
                  <a:close/>
                </a:path>
                <a:path w="253364" h="298450">
                  <a:moveTo>
                    <a:pt x="199616" y="10164"/>
                  </a:moveTo>
                  <a:lnTo>
                    <a:pt x="167452" y="10164"/>
                  </a:lnTo>
                  <a:lnTo>
                    <a:pt x="216750" y="24114"/>
                  </a:lnTo>
                  <a:lnTo>
                    <a:pt x="248976" y="24114"/>
                  </a:lnTo>
                  <a:lnTo>
                    <a:pt x="199616" y="10164"/>
                  </a:lnTo>
                  <a:close/>
                </a:path>
                <a:path w="253364" h="298450">
                  <a:moveTo>
                    <a:pt x="94368" y="10164"/>
                  </a:moveTo>
                  <a:lnTo>
                    <a:pt x="85529" y="10164"/>
                  </a:lnTo>
                  <a:lnTo>
                    <a:pt x="85529" y="24090"/>
                  </a:lnTo>
                  <a:lnTo>
                    <a:pt x="94368" y="24090"/>
                  </a:lnTo>
                  <a:lnTo>
                    <a:pt x="94368" y="10164"/>
                  </a:lnTo>
                  <a:close/>
                </a:path>
              </a:pathLst>
            </a:custGeom>
            <a:solidFill>
              <a:srgbClr val="000000"/>
            </a:solidFill>
          </p:spPr>
          <p:txBody>
            <a:bodyPr wrap="square" lIns="0" tIns="0" rIns="0" bIns="0" rtlCol="0"/>
            <a:lstStyle/>
            <a:p>
              <a:endParaRPr/>
            </a:p>
          </p:txBody>
        </p:sp>
      </p:grpSp>
      <p:sp>
        <p:nvSpPr>
          <p:cNvPr id="37" name="object 37"/>
          <p:cNvSpPr/>
          <p:nvPr/>
        </p:nvSpPr>
        <p:spPr>
          <a:xfrm>
            <a:off x="5649467" y="3209544"/>
            <a:ext cx="1423670" cy="76200"/>
          </a:xfrm>
          <a:custGeom>
            <a:avLst/>
            <a:gdLst/>
            <a:ahLst/>
            <a:cxnLst/>
            <a:rect l="l" t="t" r="r" b="b"/>
            <a:pathLst>
              <a:path w="1423670" h="76200">
                <a:moveTo>
                  <a:pt x="50800" y="31750"/>
                </a:moveTo>
                <a:lnTo>
                  <a:pt x="0" y="31750"/>
                </a:lnTo>
                <a:lnTo>
                  <a:pt x="0" y="44450"/>
                </a:lnTo>
                <a:lnTo>
                  <a:pt x="50800" y="44450"/>
                </a:lnTo>
                <a:lnTo>
                  <a:pt x="50800" y="31750"/>
                </a:lnTo>
                <a:close/>
              </a:path>
              <a:path w="1423670" h="76200">
                <a:moveTo>
                  <a:pt x="139700" y="31750"/>
                </a:moveTo>
                <a:lnTo>
                  <a:pt x="88900" y="31750"/>
                </a:lnTo>
                <a:lnTo>
                  <a:pt x="88900" y="44450"/>
                </a:lnTo>
                <a:lnTo>
                  <a:pt x="139700" y="44450"/>
                </a:lnTo>
                <a:lnTo>
                  <a:pt x="139700" y="31750"/>
                </a:lnTo>
                <a:close/>
              </a:path>
              <a:path w="1423670" h="76200">
                <a:moveTo>
                  <a:pt x="228600" y="31750"/>
                </a:moveTo>
                <a:lnTo>
                  <a:pt x="177800" y="31750"/>
                </a:lnTo>
                <a:lnTo>
                  <a:pt x="177800" y="44450"/>
                </a:lnTo>
                <a:lnTo>
                  <a:pt x="228600" y="44450"/>
                </a:lnTo>
                <a:lnTo>
                  <a:pt x="228600" y="31750"/>
                </a:lnTo>
                <a:close/>
              </a:path>
              <a:path w="1423670" h="76200">
                <a:moveTo>
                  <a:pt x="317500" y="31750"/>
                </a:moveTo>
                <a:lnTo>
                  <a:pt x="266700" y="31750"/>
                </a:lnTo>
                <a:lnTo>
                  <a:pt x="266700" y="44450"/>
                </a:lnTo>
                <a:lnTo>
                  <a:pt x="317500" y="44450"/>
                </a:lnTo>
                <a:lnTo>
                  <a:pt x="317500" y="31750"/>
                </a:lnTo>
                <a:close/>
              </a:path>
              <a:path w="1423670" h="76200">
                <a:moveTo>
                  <a:pt x="406400" y="31750"/>
                </a:moveTo>
                <a:lnTo>
                  <a:pt x="355600" y="31750"/>
                </a:lnTo>
                <a:lnTo>
                  <a:pt x="355600" y="44450"/>
                </a:lnTo>
                <a:lnTo>
                  <a:pt x="406400" y="44450"/>
                </a:lnTo>
                <a:lnTo>
                  <a:pt x="406400" y="31750"/>
                </a:lnTo>
                <a:close/>
              </a:path>
              <a:path w="1423670" h="76200">
                <a:moveTo>
                  <a:pt x="495300" y="31750"/>
                </a:moveTo>
                <a:lnTo>
                  <a:pt x="444500" y="31750"/>
                </a:lnTo>
                <a:lnTo>
                  <a:pt x="444500" y="44450"/>
                </a:lnTo>
                <a:lnTo>
                  <a:pt x="495300" y="44450"/>
                </a:lnTo>
                <a:lnTo>
                  <a:pt x="495300" y="31750"/>
                </a:lnTo>
                <a:close/>
              </a:path>
              <a:path w="1423670" h="76200">
                <a:moveTo>
                  <a:pt x="584200" y="31750"/>
                </a:moveTo>
                <a:lnTo>
                  <a:pt x="533400" y="31750"/>
                </a:lnTo>
                <a:lnTo>
                  <a:pt x="533400" y="44450"/>
                </a:lnTo>
                <a:lnTo>
                  <a:pt x="584200" y="44450"/>
                </a:lnTo>
                <a:lnTo>
                  <a:pt x="584200" y="31750"/>
                </a:lnTo>
                <a:close/>
              </a:path>
              <a:path w="1423670" h="76200">
                <a:moveTo>
                  <a:pt x="673100" y="31750"/>
                </a:moveTo>
                <a:lnTo>
                  <a:pt x="622300" y="31750"/>
                </a:lnTo>
                <a:lnTo>
                  <a:pt x="622300" y="44450"/>
                </a:lnTo>
                <a:lnTo>
                  <a:pt x="673100" y="44450"/>
                </a:lnTo>
                <a:lnTo>
                  <a:pt x="673100" y="31750"/>
                </a:lnTo>
                <a:close/>
              </a:path>
              <a:path w="1423670" h="76200">
                <a:moveTo>
                  <a:pt x="762000" y="31750"/>
                </a:moveTo>
                <a:lnTo>
                  <a:pt x="711200" y="31750"/>
                </a:lnTo>
                <a:lnTo>
                  <a:pt x="711200" y="44450"/>
                </a:lnTo>
                <a:lnTo>
                  <a:pt x="762000" y="44450"/>
                </a:lnTo>
                <a:lnTo>
                  <a:pt x="762000" y="31750"/>
                </a:lnTo>
                <a:close/>
              </a:path>
              <a:path w="1423670" h="76200">
                <a:moveTo>
                  <a:pt x="850900" y="31750"/>
                </a:moveTo>
                <a:lnTo>
                  <a:pt x="800100" y="31750"/>
                </a:lnTo>
                <a:lnTo>
                  <a:pt x="800100" y="44450"/>
                </a:lnTo>
                <a:lnTo>
                  <a:pt x="850900" y="44450"/>
                </a:lnTo>
                <a:lnTo>
                  <a:pt x="850900" y="31750"/>
                </a:lnTo>
                <a:close/>
              </a:path>
              <a:path w="1423670" h="76200">
                <a:moveTo>
                  <a:pt x="939800" y="31750"/>
                </a:moveTo>
                <a:lnTo>
                  <a:pt x="889000" y="31750"/>
                </a:lnTo>
                <a:lnTo>
                  <a:pt x="889000" y="44450"/>
                </a:lnTo>
                <a:lnTo>
                  <a:pt x="939800" y="44450"/>
                </a:lnTo>
                <a:lnTo>
                  <a:pt x="939800" y="31750"/>
                </a:lnTo>
                <a:close/>
              </a:path>
              <a:path w="1423670" h="76200">
                <a:moveTo>
                  <a:pt x="1028700" y="31750"/>
                </a:moveTo>
                <a:lnTo>
                  <a:pt x="977900" y="31750"/>
                </a:lnTo>
                <a:lnTo>
                  <a:pt x="977900" y="44450"/>
                </a:lnTo>
                <a:lnTo>
                  <a:pt x="1028700" y="44450"/>
                </a:lnTo>
                <a:lnTo>
                  <a:pt x="1028700" y="31750"/>
                </a:lnTo>
                <a:close/>
              </a:path>
              <a:path w="1423670" h="76200">
                <a:moveTo>
                  <a:pt x="1117600" y="31750"/>
                </a:moveTo>
                <a:lnTo>
                  <a:pt x="1066800" y="31750"/>
                </a:lnTo>
                <a:lnTo>
                  <a:pt x="1066800" y="44450"/>
                </a:lnTo>
                <a:lnTo>
                  <a:pt x="1117600" y="44450"/>
                </a:lnTo>
                <a:lnTo>
                  <a:pt x="1117600" y="31750"/>
                </a:lnTo>
                <a:close/>
              </a:path>
              <a:path w="1423670" h="76200">
                <a:moveTo>
                  <a:pt x="1206500" y="31750"/>
                </a:moveTo>
                <a:lnTo>
                  <a:pt x="1155700" y="31750"/>
                </a:lnTo>
                <a:lnTo>
                  <a:pt x="1155700" y="44450"/>
                </a:lnTo>
                <a:lnTo>
                  <a:pt x="1206500" y="44450"/>
                </a:lnTo>
                <a:lnTo>
                  <a:pt x="1206500" y="31750"/>
                </a:lnTo>
                <a:close/>
              </a:path>
              <a:path w="1423670" h="76200">
                <a:moveTo>
                  <a:pt x="1295400" y="31750"/>
                </a:moveTo>
                <a:lnTo>
                  <a:pt x="1244600" y="31750"/>
                </a:lnTo>
                <a:lnTo>
                  <a:pt x="1244600" y="44450"/>
                </a:lnTo>
                <a:lnTo>
                  <a:pt x="1295400" y="44450"/>
                </a:lnTo>
                <a:lnTo>
                  <a:pt x="1295400" y="31750"/>
                </a:lnTo>
                <a:close/>
              </a:path>
              <a:path w="1423670" h="76200">
                <a:moveTo>
                  <a:pt x="1346962" y="0"/>
                </a:moveTo>
                <a:lnTo>
                  <a:pt x="1346962" y="76200"/>
                </a:lnTo>
                <a:lnTo>
                  <a:pt x="1410462" y="44450"/>
                </a:lnTo>
                <a:lnTo>
                  <a:pt x="1359662" y="44450"/>
                </a:lnTo>
                <a:lnTo>
                  <a:pt x="1359662" y="31750"/>
                </a:lnTo>
                <a:lnTo>
                  <a:pt x="1410462" y="31750"/>
                </a:lnTo>
                <a:lnTo>
                  <a:pt x="1346962" y="0"/>
                </a:lnTo>
                <a:close/>
              </a:path>
              <a:path w="1423670" h="76200">
                <a:moveTo>
                  <a:pt x="1346962" y="31750"/>
                </a:moveTo>
                <a:lnTo>
                  <a:pt x="1333500" y="31750"/>
                </a:lnTo>
                <a:lnTo>
                  <a:pt x="1333500" y="44450"/>
                </a:lnTo>
                <a:lnTo>
                  <a:pt x="1346962" y="44450"/>
                </a:lnTo>
                <a:lnTo>
                  <a:pt x="1346962" y="31750"/>
                </a:lnTo>
                <a:close/>
              </a:path>
              <a:path w="1423670" h="76200">
                <a:moveTo>
                  <a:pt x="1410462" y="31750"/>
                </a:moveTo>
                <a:lnTo>
                  <a:pt x="1359662" y="31750"/>
                </a:lnTo>
                <a:lnTo>
                  <a:pt x="1359662" y="44450"/>
                </a:lnTo>
                <a:lnTo>
                  <a:pt x="1410462" y="44450"/>
                </a:lnTo>
                <a:lnTo>
                  <a:pt x="1423162" y="38100"/>
                </a:lnTo>
                <a:lnTo>
                  <a:pt x="1410462" y="31750"/>
                </a:lnTo>
                <a:close/>
              </a:path>
            </a:pathLst>
          </a:custGeom>
          <a:solidFill>
            <a:srgbClr val="C4C4CD"/>
          </a:solidFill>
        </p:spPr>
        <p:txBody>
          <a:bodyPr wrap="square" lIns="0" tIns="0" rIns="0" bIns="0" rtlCol="0"/>
          <a:lstStyle/>
          <a:p>
            <a:endParaRPr/>
          </a:p>
        </p:txBody>
      </p:sp>
      <p:sp>
        <p:nvSpPr>
          <p:cNvPr id="38" name="object 38"/>
          <p:cNvSpPr/>
          <p:nvPr/>
        </p:nvSpPr>
        <p:spPr>
          <a:xfrm>
            <a:off x="5649467" y="3371088"/>
            <a:ext cx="1423670" cy="76200"/>
          </a:xfrm>
          <a:custGeom>
            <a:avLst/>
            <a:gdLst/>
            <a:ahLst/>
            <a:cxnLst/>
            <a:rect l="l" t="t" r="r" b="b"/>
            <a:pathLst>
              <a:path w="1423670" h="76200">
                <a:moveTo>
                  <a:pt x="76200" y="0"/>
                </a:moveTo>
                <a:lnTo>
                  <a:pt x="0" y="38100"/>
                </a:lnTo>
                <a:lnTo>
                  <a:pt x="76200" y="76200"/>
                </a:lnTo>
                <a:lnTo>
                  <a:pt x="76200" y="44450"/>
                </a:lnTo>
                <a:lnTo>
                  <a:pt x="63500" y="44450"/>
                </a:lnTo>
                <a:lnTo>
                  <a:pt x="63500" y="31750"/>
                </a:lnTo>
                <a:lnTo>
                  <a:pt x="76200" y="31750"/>
                </a:lnTo>
                <a:lnTo>
                  <a:pt x="76200" y="0"/>
                </a:lnTo>
                <a:close/>
              </a:path>
              <a:path w="1423670" h="76200">
                <a:moveTo>
                  <a:pt x="76200" y="31750"/>
                </a:moveTo>
                <a:lnTo>
                  <a:pt x="63500" y="31750"/>
                </a:lnTo>
                <a:lnTo>
                  <a:pt x="63500" y="44450"/>
                </a:lnTo>
                <a:lnTo>
                  <a:pt x="76200" y="44450"/>
                </a:lnTo>
                <a:lnTo>
                  <a:pt x="76200" y="31750"/>
                </a:lnTo>
                <a:close/>
              </a:path>
              <a:path w="1423670" h="76200">
                <a:moveTo>
                  <a:pt x="1423162" y="31750"/>
                </a:moveTo>
                <a:lnTo>
                  <a:pt x="76200" y="31750"/>
                </a:lnTo>
                <a:lnTo>
                  <a:pt x="76200" y="44450"/>
                </a:lnTo>
                <a:lnTo>
                  <a:pt x="1423162" y="44450"/>
                </a:lnTo>
                <a:lnTo>
                  <a:pt x="1423162" y="31750"/>
                </a:lnTo>
                <a:close/>
              </a:path>
            </a:pathLst>
          </a:custGeom>
          <a:solidFill>
            <a:srgbClr val="C4C4CD"/>
          </a:solidFill>
        </p:spPr>
        <p:txBody>
          <a:bodyPr wrap="square" lIns="0" tIns="0" rIns="0" bIns="0" rtlCol="0"/>
          <a:lstStyle/>
          <a:p>
            <a:endParaRPr/>
          </a:p>
        </p:txBody>
      </p:sp>
      <p:sp>
        <p:nvSpPr>
          <p:cNvPr id="39" name="object 39"/>
          <p:cNvSpPr/>
          <p:nvPr/>
        </p:nvSpPr>
        <p:spPr>
          <a:xfrm>
            <a:off x="7516368" y="3355847"/>
            <a:ext cx="314325" cy="542925"/>
          </a:xfrm>
          <a:custGeom>
            <a:avLst/>
            <a:gdLst/>
            <a:ahLst/>
            <a:cxnLst/>
            <a:rect l="l" t="t" r="r" b="b"/>
            <a:pathLst>
              <a:path w="314325" h="542925">
                <a:moveTo>
                  <a:pt x="0" y="0"/>
                </a:moveTo>
                <a:lnTo>
                  <a:pt x="0" y="542544"/>
                </a:lnTo>
                <a:lnTo>
                  <a:pt x="313943" y="271271"/>
                </a:lnTo>
                <a:lnTo>
                  <a:pt x="0" y="0"/>
                </a:lnTo>
                <a:close/>
              </a:path>
            </a:pathLst>
          </a:custGeom>
          <a:solidFill>
            <a:srgbClr val="CFDE00"/>
          </a:solidFill>
        </p:spPr>
        <p:txBody>
          <a:bodyPr wrap="square" lIns="0" tIns="0" rIns="0" bIns="0" rtlCol="0"/>
          <a:lstStyle/>
          <a:p>
            <a:endParaRPr/>
          </a:p>
        </p:txBody>
      </p:sp>
      <p:grpSp>
        <p:nvGrpSpPr>
          <p:cNvPr id="40" name="object 40"/>
          <p:cNvGrpSpPr/>
          <p:nvPr/>
        </p:nvGrpSpPr>
        <p:grpSpPr>
          <a:xfrm>
            <a:off x="8199119" y="2965704"/>
            <a:ext cx="1402080" cy="1024255"/>
            <a:chOff x="8199119" y="2965704"/>
            <a:chExt cx="1402080" cy="1024255"/>
          </a:xfrm>
        </p:grpSpPr>
        <p:pic>
          <p:nvPicPr>
            <p:cNvPr id="41" name="object 41"/>
            <p:cNvPicPr/>
            <p:nvPr/>
          </p:nvPicPr>
          <p:blipFill>
            <a:blip r:embed="rId7" cstate="print"/>
            <a:stretch>
              <a:fillRect/>
            </a:stretch>
          </p:blipFill>
          <p:spPr>
            <a:xfrm>
              <a:off x="8199119" y="2965704"/>
              <a:ext cx="1356486" cy="1024128"/>
            </a:xfrm>
            <a:prstGeom prst="rect">
              <a:avLst/>
            </a:prstGeom>
          </p:spPr>
        </p:pic>
        <p:pic>
          <p:nvPicPr>
            <p:cNvPr id="42" name="object 42"/>
            <p:cNvPicPr/>
            <p:nvPr/>
          </p:nvPicPr>
          <p:blipFill>
            <a:blip r:embed="rId8" cstate="print"/>
            <a:stretch>
              <a:fillRect/>
            </a:stretch>
          </p:blipFill>
          <p:spPr>
            <a:xfrm>
              <a:off x="9345167" y="3870960"/>
              <a:ext cx="240791" cy="97789"/>
            </a:xfrm>
            <a:prstGeom prst="rect">
              <a:avLst/>
            </a:prstGeom>
          </p:spPr>
        </p:pic>
        <p:sp>
          <p:nvSpPr>
            <p:cNvPr id="43" name="object 43"/>
            <p:cNvSpPr/>
            <p:nvPr/>
          </p:nvSpPr>
          <p:spPr>
            <a:xfrm>
              <a:off x="9345168" y="3950969"/>
              <a:ext cx="256540" cy="5080"/>
            </a:xfrm>
            <a:custGeom>
              <a:avLst/>
              <a:gdLst/>
              <a:ahLst/>
              <a:cxnLst/>
              <a:rect l="l" t="t" r="r" b="b"/>
              <a:pathLst>
                <a:path w="256540" h="5079">
                  <a:moveTo>
                    <a:pt x="256032" y="1270"/>
                  </a:moveTo>
                  <a:lnTo>
                    <a:pt x="255549" y="1270"/>
                  </a:lnTo>
                  <a:lnTo>
                    <a:pt x="255549" y="0"/>
                  </a:lnTo>
                  <a:lnTo>
                    <a:pt x="469" y="0"/>
                  </a:lnTo>
                  <a:lnTo>
                    <a:pt x="469" y="1270"/>
                  </a:lnTo>
                  <a:lnTo>
                    <a:pt x="0" y="1270"/>
                  </a:lnTo>
                  <a:lnTo>
                    <a:pt x="0" y="5080"/>
                  </a:lnTo>
                  <a:lnTo>
                    <a:pt x="256032" y="5080"/>
                  </a:lnTo>
                  <a:lnTo>
                    <a:pt x="256032" y="1270"/>
                  </a:lnTo>
                  <a:close/>
                </a:path>
              </a:pathLst>
            </a:custGeom>
            <a:solidFill>
              <a:srgbClr val="000000"/>
            </a:solidFill>
          </p:spPr>
          <p:txBody>
            <a:bodyPr wrap="square" lIns="0" tIns="0" rIns="0" bIns="0" rtlCol="0"/>
            <a:lstStyle/>
            <a:p>
              <a:endParaRPr/>
            </a:p>
          </p:txBody>
        </p:sp>
        <p:pic>
          <p:nvPicPr>
            <p:cNvPr id="44" name="object 44"/>
            <p:cNvPicPr/>
            <p:nvPr/>
          </p:nvPicPr>
          <p:blipFill>
            <a:blip r:embed="rId9" cstate="print"/>
            <a:stretch>
              <a:fillRect/>
            </a:stretch>
          </p:blipFill>
          <p:spPr>
            <a:xfrm>
              <a:off x="9347555" y="3688080"/>
              <a:ext cx="253644" cy="280669"/>
            </a:xfrm>
            <a:prstGeom prst="rect">
              <a:avLst/>
            </a:prstGeom>
          </p:spPr>
        </p:pic>
      </p:grpSp>
      <p:grpSp>
        <p:nvGrpSpPr>
          <p:cNvPr id="45" name="object 45"/>
          <p:cNvGrpSpPr/>
          <p:nvPr/>
        </p:nvGrpSpPr>
        <p:grpSpPr>
          <a:xfrm>
            <a:off x="0" y="2353055"/>
            <a:ext cx="3463290" cy="3201035"/>
            <a:chOff x="0" y="2353055"/>
            <a:chExt cx="3463290" cy="3201035"/>
          </a:xfrm>
        </p:grpSpPr>
        <p:sp>
          <p:nvSpPr>
            <p:cNvPr id="46" name="object 46"/>
            <p:cNvSpPr/>
            <p:nvPr/>
          </p:nvSpPr>
          <p:spPr>
            <a:xfrm>
              <a:off x="0" y="2353055"/>
              <a:ext cx="1859280" cy="3191510"/>
            </a:xfrm>
            <a:custGeom>
              <a:avLst/>
              <a:gdLst/>
              <a:ahLst/>
              <a:cxnLst/>
              <a:rect l="l" t="t" r="r" b="b"/>
              <a:pathLst>
                <a:path w="1859280" h="3191510">
                  <a:moveTo>
                    <a:pt x="1859280" y="0"/>
                  </a:moveTo>
                  <a:lnTo>
                    <a:pt x="0" y="0"/>
                  </a:lnTo>
                  <a:lnTo>
                    <a:pt x="0" y="3191256"/>
                  </a:lnTo>
                  <a:lnTo>
                    <a:pt x="1859280" y="3191256"/>
                  </a:lnTo>
                  <a:lnTo>
                    <a:pt x="1859280" y="0"/>
                  </a:lnTo>
                  <a:close/>
                </a:path>
              </a:pathLst>
            </a:custGeom>
            <a:solidFill>
              <a:srgbClr val="DCDDDE"/>
            </a:solidFill>
          </p:spPr>
          <p:txBody>
            <a:bodyPr wrap="square" lIns="0" tIns="0" rIns="0" bIns="0" rtlCol="0"/>
            <a:lstStyle/>
            <a:p>
              <a:endParaRPr/>
            </a:p>
          </p:txBody>
        </p:sp>
        <p:pic>
          <p:nvPicPr>
            <p:cNvPr id="47" name="object 47"/>
            <p:cNvPicPr/>
            <p:nvPr/>
          </p:nvPicPr>
          <p:blipFill>
            <a:blip r:embed="rId10" cstate="print"/>
            <a:stretch>
              <a:fillRect/>
            </a:stretch>
          </p:blipFill>
          <p:spPr>
            <a:xfrm>
              <a:off x="255650" y="2358770"/>
              <a:ext cx="3207258" cy="3195066"/>
            </a:xfrm>
            <a:prstGeom prst="rect">
              <a:avLst/>
            </a:prstGeom>
          </p:spPr>
        </p:pic>
      </p:grpSp>
      <p:sp>
        <p:nvSpPr>
          <p:cNvPr id="48" name="object 48"/>
          <p:cNvSpPr txBox="1"/>
          <p:nvPr/>
        </p:nvSpPr>
        <p:spPr>
          <a:xfrm>
            <a:off x="1299717" y="3749166"/>
            <a:ext cx="1117600" cy="451484"/>
          </a:xfrm>
          <a:prstGeom prst="rect">
            <a:avLst/>
          </a:prstGeom>
        </p:spPr>
        <p:txBody>
          <a:bodyPr vert="horz" wrap="square" lIns="0" tIns="11430" rIns="0" bIns="0" rtlCol="0">
            <a:spAutoFit/>
          </a:bodyPr>
          <a:lstStyle/>
          <a:p>
            <a:pPr marL="55244">
              <a:lnSpc>
                <a:spcPct val="100000"/>
              </a:lnSpc>
              <a:spcBef>
                <a:spcPts val="90"/>
              </a:spcBef>
            </a:pPr>
            <a:r>
              <a:rPr sz="1400" b="1" spc="-10" dirty="0">
                <a:solidFill>
                  <a:srgbClr val="2D2D38"/>
                </a:solidFill>
                <a:latin typeface="Arial"/>
                <a:cs typeface="Arial"/>
              </a:rPr>
              <a:t>Stakeholder</a:t>
            </a:r>
            <a:endParaRPr sz="1400">
              <a:latin typeface="Arial"/>
              <a:cs typeface="Arial"/>
            </a:endParaRPr>
          </a:p>
          <a:p>
            <a:pPr marL="12700">
              <a:lnSpc>
                <a:spcPct val="100000"/>
              </a:lnSpc>
            </a:pPr>
            <a:r>
              <a:rPr sz="1400" b="1" spc="-10" dirty="0">
                <a:solidFill>
                  <a:srgbClr val="2D2D38"/>
                </a:solidFill>
                <a:latin typeface="Arial"/>
                <a:cs typeface="Arial"/>
              </a:rPr>
              <a:t>Expectations</a:t>
            </a:r>
            <a:endParaRPr sz="1400">
              <a:latin typeface="Arial"/>
              <a:cs typeface="Arial"/>
            </a:endParaRPr>
          </a:p>
        </p:txBody>
      </p:sp>
      <p:sp>
        <p:nvSpPr>
          <p:cNvPr id="49" name="Title 9">
            <a:extLst>
              <a:ext uri="{FF2B5EF4-FFF2-40B4-BE49-F238E27FC236}">
                <a16:creationId xmlns:a16="http://schemas.microsoft.com/office/drawing/2014/main" id="{B2E3C7D5-0487-4A48-9B34-82CCA836978C}"/>
              </a:ext>
            </a:extLst>
          </p:cNvPr>
          <p:cNvSpPr txBox="1">
            <a:spLocks/>
          </p:cNvSpPr>
          <p:nvPr/>
        </p:nvSpPr>
        <p:spPr>
          <a:xfrm>
            <a:off x="1127125" y="292428"/>
            <a:ext cx="10363200" cy="68580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3600" kern="1200" baseline="0">
                <a:solidFill>
                  <a:schemeClr val="accent5">
                    <a:lumMod val="75000"/>
                  </a:schemeClr>
                </a:solidFill>
                <a:latin typeface="Arial" charset="0"/>
                <a:ea typeface="+mj-ea"/>
                <a:cs typeface="+mj-cs"/>
              </a:defRPr>
            </a:lvl1pPr>
          </a:lstStyle>
          <a:p>
            <a:r>
              <a:rPr lang="en-US" sz="3200" dirty="0">
                <a:solidFill>
                  <a:srgbClr val="54575A"/>
                </a:solidFill>
              </a:rPr>
              <a:t>The Evolving Energy System</a:t>
            </a:r>
          </a:p>
        </p:txBody>
      </p:sp>
      <p:sp>
        <p:nvSpPr>
          <p:cNvPr id="2" name="TextBox 1">
            <a:extLst>
              <a:ext uri="{FF2B5EF4-FFF2-40B4-BE49-F238E27FC236}">
                <a16:creationId xmlns:a16="http://schemas.microsoft.com/office/drawing/2014/main" id="{ECC9B476-141C-4DFC-82DD-EC9E517FDB03}"/>
              </a:ext>
            </a:extLst>
          </p:cNvPr>
          <p:cNvSpPr txBox="1"/>
          <p:nvPr/>
        </p:nvSpPr>
        <p:spPr>
          <a:xfrm>
            <a:off x="1751682" y="6534094"/>
            <a:ext cx="7392318" cy="246221"/>
          </a:xfrm>
          <a:prstGeom prst="rect">
            <a:avLst/>
          </a:prstGeom>
          <a:noFill/>
        </p:spPr>
        <p:txBody>
          <a:bodyPr wrap="square" rtlCol="0">
            <a:spAutoFit/>
          </a:bodyPr>
          <a:lstStyle/>
          <a:p>
            <a:r>
              <a:rPr lang="en-US" sz="1000" dirty="0"/>
              <a:t>Source: EY Knowledge, EY Countdown Clock Model, EY Navigating the Energy Transition Research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FC7AAB99-F7F4-164F-A857-A1A415313D5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477611" y="2139344"/>
            <a:ext cx="1771272" cy="1541007"/>
          </a:xfrm>
          <a:prstGeom prst="rect">
            <a:avLst/>
          </a:prstGeom>
        </p:spPr>
      </p:pic>
      <p:pic>
        <p:nvPicPr>
          <p:cNvPr id="12" name="Picture 11" descr="Icon&#10;&#10;Description automatically generated">
            <a:extLst>
              <a:ext uri="{FF2B5EF4-FFF2-40B4-BE49-F238E27FC236}">
                <a16:creationId xmlns:a16="http://schemas.microsoft.com/office/drawing/2014/main" id="{54CBE02F-4A15-D743-A310-D3C493A13D5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711987" y="2139344"/>
            <a:ext cx="1828675" cy="1590947"/>
          </a:xfrm>
          <a:prstGeom prst="rect">
            <a:avLst/>
          </a:prstGeom>
        </p:spPr>
      </p:pic>
      <p:sp>
        <p:nvSpPr>
          <p:cNvPr id="9" name="Rounded Rectangle 8">
            <a:extLst>
              <a:ext uri="{FF2B5EF4-FFF2-40B4-BE49-F238E27FC236}">
                <a16:creationId xmlns:a16="http://schemas.microsoft.com/office/drawing/2014/main" id="{52BABB29-F872-4944-8540-4B93C29EC3F2}"/>
              </a:ext>
            </a:extLst>
          </p:cNvPr>
          <p:cNvSpPr/>
          <p:nvPr/>
        </p:nvSpPr>
        <p:spPr>
          <a:xfrm>
            <a:off x="1477611" y="3897293"/>
            <a:ext cx="1912047" cy="92852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Greater infrastructure requirements</a:t>
            </a:r>
          </a:p>
        </p:txBody>
      </p:sp>
      <p:sp>
        <p:nvSpPr>
          <p:cNvPr id="11" name="Rounded Rectangle 10">
            <a:extLst>
              <a:ext uri="{FF2B5EF4-FFF2-40B4-BE49-F238E27FC236}">
                <a16:creationId xmlns:a16="http://schemas.microsoft.com/office/drawing/2014/main" id="{983F4048-2605-614A-9B7E-DBF691118CC7}"/>
              </a:ext>
            </a:extLst>
          </p:cNvPr>
          <p:cNvSpPr/>
          <p:nvPr/>
        </p:nvSpPr>
        <p:spPr>
          <a:xfrm>
            <a:off x="3793728" y="3897293"/>
            <a:ext cx="1912047" cy="92852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More load &amp; local generation; </a:t>
            </a:r>
          </a:p>
          <a:p>
            <a:pPr algn="ctr"/>
            <a:r>
              <a:rPr lang="en-US" sz="1600" dirty="0">
                <a:solidFill>
                  <a:schemeClr val="bg1"/>
                </a:solidFill>
              </a:rPr>
              <a:t>some of it flexible</a:t>
            </a:r>
          </a:p>
        </p:txBody>
      </p:sp>
      <p:sp>
        <p:nvSpPr>
          <p:cNvPr id="14" name="Rounded Rectangle 13">
            <a:extLst>
              <a:ext uri="{FF2B5EF4-FFF2-40B4-BE49-F238E27FC236}">
                <a16:creationId xmlns:a16="http://schemas.microsoft.com/office/drawing/2014/main" id="{5D77389A-D74F-9D4E-BB91-9FE882E38A3A}"/>
              </a:ext>
            </a:extLst>
          </p:cNvPr>
          <p:cNvSpPr/>
          <p:nvPr/>
        </p:nvSpPr>
        <p:spPr>
          <a:xfrm>
            <a:off x="8734708" y="3897293"/>
            <a:ext cx="1912047" cy="92852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New business models</a:t>
            </a:r>
          </a:p>
        </p:txBody>
      </p:sp>
      <p:sp>
        <p:nvSpPr>
          <p:cNvPr id="15" name="Rounded Rectangle 14">
            <a:extLst>
              <a:ext uri="{FF2B5EF4-FFF2-40B4-BE49-F238E27FC236}">
                <a16:creationId xmlns:a16="http://schemas.microsoft.com/office/drawing/2014/main" id="{4F873361-C6A5-0048-B877-0150B259E65C}"/>
              </a:ext>
            </a:extLst>
          </p:cNvPr>
          <p:cNvSpPr/>
          <p:nvPr/>
        </p:nvSpPr>
        <p:spPr>
          <a:xfrm>
            <a:off x="6273474" y="3897293"/>
            <a:ext cx="1912047" cy="92852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Addressing customer needs in a new way</a:t>
            </a:r>
          </a:p>
        </p:txBody>
      </p:sp>
      <p:pic>
        <p:nvPicPr>
          <p:cNvPr id="7" name="Picture 6" descr="Icon&#10;&#10;Description automatically generated">
            <a:extLst>
              <a:ext uri="{FF2B5EF4-FFF2-40B4-BE49-F238E27FC236}">
                <a16:creationId xmlns:a16="http://schemas.microsoft.com/office/drawing/2014/main" id="{6E8B1298-414C-6A46-92E3-5A1D04A228EA}"/>
              </a:ext>
            </a:extLst>
          </p:cNvPr>
          <p:cNvPicPr>
            <a:picLocks noChangeAspect="1"/>
          </p:cNvPicPr>
          <p:nvPr/>
        </p:nvPicPr>
        <p:blipFill>
          <a:blip r:embed="rId5"/>
          <a:stretch>
            <a:fillRect/>
          </a:stretch>
        </p:blipFill>
        <p:spPr>
          <a:xfrm>
            <a:off x="6003766" y="1908696"/>
            <a:ext cx="2047361" cy="1779444"/>
          </a:xfrm>
          <a:prstGeom prst="rect">
            <a:avLst/>
          </a:prstGeom>
        </p:spPr>
      </p:pic>
      <p:pic>
        <p:nvPicPr>
          <p:cNvPr id="19" name="Picture 18" descr="Icon&#10;&#10;Description automatically generated">
            <a:extLst>
              <a:ext uri="{FF2B5EF4-FFF2-40B4-BE49-F238E27FC236}">
                <a16:creationId xmlns:a16="http://schemas.microsoft.com/office/drawing/2014/main" id="{EB8D8151-5F79-1E40-9403-130016780AED}"/>
              </a:ext>
            </a:extLst>
          </p:cNvPr>
          <p:cNvPicPr>
            <a:picLocks noChangeAspect="1"/>
          </p:cNvPicPr>
          <p:nvPr/>
        </p:nvPicPr>
        <p:blipFill>
          <a:blip r:embed="rId6"/>
          <a:stretch>
            <a:fillRect/>
          </a:stretch>
        </p:blipFill>
        <p:spPr>
          <a:xfrm>
            <a:off x="8669772" y="1950847"/>
            <a:ext cx="2056603" cy="1779444"/>
          </a:xfrm>
          <a:prstGeom prst="rect">
            <a:avLst/>
          </a:prstGeom>
        </p:spPr>
      </p:pic>
      <p:sp>
        <p:nvSpPr>
          <p:cNvPr id="13" name="Title 2">
            <a:extLst>
              <a:ext uri="{FF2B5EF4-FFF2-40B4-BE49-F238E27FC236}">
                <a16:creationId xmlns:a16="http://schemas.microsoft.com/office/drawing/2014/main" id="{A41F26B4-F8FE-4202-B6D6-A22B040B1759}"/>
              </a:ext>
            </a:extLst>
          </p:cNvPr>
          <p:cNvSpPr txBox="1">
            <a:spLocks/>
          </p:cNvSpPr>
          <p:nvPr/>
        </p:nvSpPr>
        <p:spPr>
          <a:xfrm>
            <a:off x="1171997" y="692150"/>
            <a:ext cx="10058400" cy="68580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3200" kern="1200" baseline="0">
                <a:solidFill>
                  <a:srgbClr val="54575A"/>
                </a:solidFill>
                <a:latin typeface="Arial" charset="0"/>
                <a:ea typeface="+mj-ea"/>
                <a:cs typeface="+mj-cs"/>
              </a:defRPr>
            </a:lvl1pPr>
          </a:lstStyle>
          <a:p>
            <a:r>
              <a:rPr lang="en-US" dirty="0"/>
              <a:t>What Energy Transition Means to Alectra Utilities</a:t>
            </a:r>
          </a:p>
        </p:txBody>
      </p:sp>
    </p:spTree>
    <p:extLst>
      <p:ext uri="{BB962C8B-B14F-4D97-AF65-F5344CB8AC3E}">
        <p14:creationId xmlns:p14="http://schemas.microsoft.com/office/powerpoint/2010/main" val="99968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55679B-DE56-013B-4DA5-7FD8AE0F9C77}"/>
              </a:ext>
            </a:extLst>
          </p:cNvPr>
          <p:cNvSpPr>
            <a:spLocks noGrp="1"/>
          </p:cNvSpPr>
          <p:nvPr>
            <p:ph type="ctrTitle"/>
          </p:nvPr>
        </p:nvSpPr>
        <p:spPr>
          <a:xfrm>
            <a:off x="1092200" y="692150"/>
            <a:ext cx="11158151" cy="685800"/>
          </a:xfrm>
        </p:spPr>
        <p:txBody>
          <a:bodyPr/>
          <a:lstStyle/>
          <a:p>
            <a:r>
              <a:rPr lang="en-US" dirty="0"/>
              <a:t>The Importance of Managing EV Charging </a:t>
            </a:r>
          </a:p>
        </p:txBody>
      </p:sp>
      <p:sp>
        <p:nvSpPr>
          <p:cNvPr id="6" name="TextBox 5">
            <a:extLst>
              <a:ext uri="{FF2B5EF4-FFF2-40B4-BE49-F238E27FC236}">
                <a16:creationId xmlns:a16="http://schemas.microsoft.com/office/drawing/2014/main" id="{660897FB-D365-C654-2DF7-9CA687B59F8C}"/>
              </a:ext>
            </a:extLst>
          </p:cNvPr>
          <p:cNvSpPr txBox="1"/>
          <p:nvPr/>
        </p:nvSpPr>
        <p:spPr>
          <a:xfrm>
            <a:off x="8870512" y="2014131"/>
            <a:ext cx="2711888" cy="2585323"/>
          </a:xfrm>
          <a:prstGeom prst="rect">
            <a:avLst/>
          </a:prstGeom>
          <a:noFill/>
        </p:spPr>
        <p:txBody>
          <a:bodyPr wrap="square" rtlCol="0">
            <a:spAutoFit/>
          </a:bodyPr>
          <a:lstStyle/>
          <a:p>
            <a:r>
              <a:rPr lang="en-US" b="1" dirty="0"/>
              <a:t>Managed charging and rates can reduce the impact of EVs on peak.</a:t>
            </a:r>
          </a:p>
          <a:p>
            <a:endParaRPr lang="en-US" b="1" dirty="0"/>
          </a:p>
          <a:p>
            <a:r>
              <a:rPr lang="en-US" b="1" dirty="0"/>
              <a:t>Lower peak demand means less additional infrastructure, leading to lower costs </a:t>
            </a:r>
          </a:p>
          <a:p>
            <a:endParaRPr lang="en-US" dirty="0"/>
          </a:p>
        </p:txBody>
      </p:sp>
      <p:pic>
        <p:nvPicPr>
          <p:cNvPr id="4" name="Picture 3" descr="Chart, line chart&#10;&#10;Description automatically generated">
            <a:extLst>
              <a:ext uri="{FF2B5EF4-FFF2-40B4-BE49-F238E27FC236}">
                <a16:creationId xmlns:a16="http://schemas.microsoft.com/office/drawing/2014/main" id="{11FEA34B-9E6F-987F-9B5C-A3793759062D}"/>
              </a:ext>
            </a:extLst>
          </p:cNvPr>
          <p:cNvPicPr>
            <a:picLocks noChangeAspect="1"/>
          </p:cNvPicPr>
          <p:nvPr/>
        </p:nvPicPr>
        <p:blipFill>
          <a:blip r:embed="rId3"/>
          <a:stretch>
            <a:fillRect/>
          </a:stretch>
        </p:blipFill>
        <p:spPr>
          <a:xfrm>
            <a:off x="1092200" y="1327450"/>
            <a:ext cx="7779729" cy="4838400"/>
          </a:xfrm>
          <a:prstGeom prst="rect">
            <a:avLst/>
          </a:prstGeom>
          <a:ln>
            <a:noFill/>
          </a:ln>
        </p:spPr>
      </p:pic>
      <p:sp>
        <p:nvSpPr>
          <p:cNvPr id="2" name="Rectangle 1">
            <a:extLst>
              <a:ext uri="{FF2B5EF4-FFF2-40B4-BE49-F238E27FC236}">
                <a16:creationId xmlns:a16="http://schemas.microsoft.com/office/drawing/2014/main" id="{8330BDF4-78DB-4415-994B-E250CFEE882A}"/>
              </a:ext>
            </a:extLst>
          </p:cNvPr>
          <p:cNvSpPr/>
          <p:nvPr/>
        </p:nvSpPr>
        <p:spPr>
          <a:xfrm>
            <a:off x="1803435" y="5775756"/>
            <a:ext cx="6357257" cy="41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09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DF44A10-68AA-4E4D-A364-A9AF669C1D72}"/>
              </a:ext>
            </a:extLst>
          </p:cNvPr>
          <p:cNvSpPr>
            <a:spLocks noGrp="1"/>
          </p:cNvSpPr>
          <p:nvPr>
            <p:ph type="ctrTitle"/>
          </p:nvPr>
        </p:nvSpPr>
        <p:spPr>
          <a:xfrm>
            <a:off x="1068802" y="717035"/>
            <a:ext cx="9903998" cy="865002"/>
          </a:xfrm>
        </p:spPr>
        <p:txBody>
          <a:bodyPr lIns="0" tIns="0" rIns="0" bIns="0" anchor="t" anchorCtr="0">
            <a:normAutofit fontScale="90000"/>
          </a:bodyPr>
          <a:lstStyle/>
          <a:p>
            <a:r>
              <a:rPr lang="en-CA" dirty="0">
                <a:latin typeface="Arial"/>
                <a:cs typeface="Arial"/>
              </a:rPr>
              <a:t>Ontario introduces Ultra Low Overnight (ULO) rate </a:t>
            </a:r>
          </a:p>
        </p:txBody>
      </p:sp>
      <p:sp>
        <p:nvSpPr>
          <p:cNvPr id="10" name="Rectangle 9">
            <a:extLst>
              <a:ext uri="{FF2B5EF4-FFF2-40B4-BE49-F238E27FC236}">
                <a16:creationId xmlns:a16="http://schemas.microsoft.com/office/drawing/2014/main" id="{6032C22D-101F-0B43-B1C0-2CBD65003597}"/>
              </a:ext>
            </a:extLst>
          </p:cNvPr>
          <p:cNvSpPr/>
          <p:nvPr/>
        </p:nvSpPr>
        <p:spPr>
          <a:xfrm>
            <a:off x="546100" y="1257300"/>
            <a:ext cx="6601290" cy="1115626"/>
          </a:xfrm>
          <a:prstGeom prst="rect">
            <a:avLst/>
          </a:prstGeom>
        </p:spPr>
        <p:txBody>
          <a:bodyPr wrap="square">
            <a:spAutoFit/>
          </a:bodyPr>
          <a:lstStyle/>
          <a:p>
            <a:pPr algn="ctr">
              <a:lnSpc>
                <a:spcPct val="114000"/>
              </a:lnSpc>
              <a:spcBef>
                <a:spcPts val="0"/>
              </a:spcBef>
            </a:pPr>
            <a:r>
              <a:rPr lang="en-CA" sz="2000" dirty="0">
                <a:solidFill>
                  <a:srgbClr val="545759"/>
                </a:solidFill>
                <a:latin typeface="Arial" panose="020B0604020202020204"/>
              </a:rPr>
              <a:t>Insights developed through </a:t>
            </a:r>
            <a:r>
              <a:rPr lang="en-CA" sz="2000" dirty="0" err="1">
                <a:solidFill>
                  <a:srgbClr val="545759"/>
                </a:solidFill>
                <a:latin typeface="Arial" panose="020B0604020202020204"/>
              </a:rPr>
              <a:t>Alectra’s</a:t>
            </a:r>
            <a:r>
              <a:rPr lang="en-CA" sz="2000" dirty="0">
                <a:solidFill>
                  <a:srgbClr val="545759"/>
                </a:solidFill>
                <a:latin typeface="Arial" panose="020B0604020202020204"/>
              </a:rPr>
              <a:t> RPP Roadmap pilot (sponsored by OEB) laid the groundwork for Ontario’s ULO plan</a:t>
            </a:r>
            <a:endParaRPr lang="en-US" sz="2000" dirty="0">
              <a:solidFill>
                <a:srgbClr val="545759"/>
              </a:solidFill>
              <a:latin typeface="Arial" panose="020B0604020202020204"/>
            </a:endParaRPr>
          </a:p>
        </p:txBody>
      </p:sp>
      <p:sp>
        <p:nvSpPr>
          <p:cNvPr id="13" name="Rectangle 12">
            <a:extLst>
              <a:ext uri="{FF2B5EF4-FFF2-40B4-BE49-F238E27FC236}">
                <a16:creationId xmlns:a16="http://schemas.microsoft.com/office/drawing/2014/main" id="{83A804EA-7A3E-485C-BB2A-20A21FAEA6A9}"/>
              </a:ext>
            </a:extLst>
          </p:cNvPr>
          <p:cNvSpPr/>
          <p:nvPr/>
        </p:nvSpPr>
        <p:spPr>
          <a:xfrm rot="5400000">
            <a:off x="5821188" y="3458882"/>
            <a:ext cx="3417570" cy="56642"/>
          </a:xfrm>
          <a:prstGeom prst="rect">
            <a:avLst/>
          </a:prstGeom>
          <a:solidFill>
            <a:srgbClr val="CDD943"/>
          </a:solidFill>
          <a:ln>
            <a:solidFill>
              <a:srgbClr val="CDD9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9F87E1-8B0B-4444-B18B-0CD0FDA47550}"/>
              </a:ext>
            </a:extLst>
          </p:cNvPr>
          <p:cNvSpPr/>
          <p:nvPr/>
        </p:nvSpPr>
        <p:spPr>
          <a:xfrm>
            <a:off x="7721503" y="2437621"/>
            <a:ext cx="3417570" cy="2276457"/>
          </a:xfrm>
          <a:prstGeom prst="rect">
            <a:avLst/>
          </a:prstGeom>
        </p:spPr>
        <p:txBody>
          <a:bodyPr wrap="square">
            <a:spAutoFit/>
          </a:bodyPr>
          <a:lstStyle/>
          <a:p>
            <a:pPr marL="342900" indent="-342900">
              <a:lnSpc>
                <a:spcPct val="114000"/>
              </a:lnSpc>
              <a:spcBef>
                <a:spcPts val="0"/>
              </a:spcBef>
              <a:buFont typeface="Arial" panose="020B0604020202020204" pitchFamily="34" charset="0"/>
              <a:buChar char="•"/>
            </a:pPr>
            <a:r>
              <a:rPr kumimoji="0" lang="en-US" b="0" i="0" u="none" strike="noStrike" kern="1200" cap="none" spc="0" normalizeH="0" baseline="0" noProof="0">
                <a:ln>
                  <a:noFill/>
                </a:ln>
                <a:solidFill>
                  <a:srgbClr val="545759"/>
                </a:solidFill>
                <a:effectLst/>
                <a:uLnTx/>
                <a:uFillTx/>
                <a:latin typeface="Arial" panose="020B0604020202020204"/>
                <a:ea typeface="+mn-ea"/>
                <a:cs typeface="+mn-cs"/>
              </a:rPr>
              <a:t>~$90 savings per year</a:t>
            </a:r>
          </a:p>
          <a:p>
            <a:pPr marL="342900" indent="-342900">
              <a:lnSpc>
                <a:spcPct val="114000"/>
              </a:lnSpc>
              <a:spcBef>
                <a:spcPts val="0"/>
              </a:spcBef>
              <a:buFont typeface="Arial" panose="020B0604020202020204" pitchFamily="34" charset="0"/>
              <a:buChar char="•"/>
            </a:pPr>
            <a:r>
              <a:rPr lang="en-US">
                <a:solidFill>
                  <a:srgbClr val="545759"/>
                </a:solidFill>
                <a:latin typeface="Arial" panose="020B0604020202020204"/>
              </a:rPr>
              <a:t>Shifting demand to overnight uses Ontario’s excess clean energy</a:t>
            </a:r>
          </a:p>
          <a:p>
            <a:pPr marL="342900" indent="-342900">
              <a:lnSpc>
                <a:spcPct val="114000"/>
              </a:lnSpc>
              <a:spcBef>
                <a:spcPts val="0"/>
              </a:spcBef>
              <a:buFont typeface="Arial" panose="020B0604020202020204" pitchFamily="34" charset="0"/>
              <a:buChar char="•"/>
            </a:pPr>
            <a:r>
              <a:rPr kumimoji="0" lang="en-US" b="0" i="0" u="none" strike="noStrike" kern="1200" cap="none" spc="0" normalizeH="0" baseline="0" noProof="0">
                <a:ln>
                  <a:noFill/>
                </a:ln>
                <a:solidFill>
                  <a:srgbClr val="545759"/>
                </a:solidFill>
                <a:effectLst/>
                <a:uLnTx/>
                <a:uFillTx/>
                <a:latin typeface="Arial" panose="020B0604020202020204"/>
                <a:ea typeface="+mn-ea"/>
                <a:cs typeface="+mn-cs"/>
              </a:rPr>
              <a:t>~$5.7 million </a:t>
            </a:r>
            <a:r>
              <a:rPr lang="en-US">
                <a:solidFill>
                  <a:srgbClr val="545759"/>
                </a:solidFill>
                <a:latin typeface="Arial" panose="020B0604020202020204"/>
              </a:rPr>
              <a:t>annual provincial savings in capacity costs</a:t>
            </a:r>
            <a:endParaRPr kumimoji="0" lang="en-US" b="0" i="0" u="none" strike="noStrike" kern="1200" cap="none" spc="0" normalizeH="0" baseline="0" noProof="0">
              <a:ln>
                <a:noFill/>
              </a:ln>
              <a:solidFill>
                <a:srgbClr val="545759"/>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DDD62085-2326-4294-83BF-3C49DB0CCA76}"/>
              </a:ext>
            </a:extLst>
          </p:cNvPr>
          <p:cNvSpPr txBox="1"/>
          <p:nvPr/>
        </p:nvSpPr>
        <p:spPr>
          <a:xfrm>
            <a:off x="7951829" y="1738981"/>
            <a:ext cx="2674491" cy="369332"/>
          </a:xfrm>
          <a:prstGeom prst="rect">
            <a:avLst/>
          </a:prstGeom>
          <a:noFill/>
        </p:spPr>
        <p:txBody>
          <a:bodyPr wrap="square" rtlCol="0">
            <a:spAutoFit/>
          </a:bodyPr>
          <a:lstStyle/>
          <a:p>
            <a:r>
              <a:rPr lang="en-CA" b="1"/>
              <a:t>Benefits</a:t>
            </a:r>
          </a:p>
        </p:txBody>
      </p:sp>
      <p:pic>
        <p:nvPicPr>
          <p:cNvPr id="4" name="Picture 2" descr="New Ultra-Low Overnight (ULO) price plan from Toronto Hydro. Link in  comments : r/toronto">
            <a:extLst>
              <a:ext uri="{FF2B5EF4-FFF2-40B4-BE49-F238E27FC236}">
                <a16:creationId xmlns:a16="http://schemas.microsoft.com/office/drawing/2014/main" id="{A17838A7-C88D-849B-96CB-20B761A73ADD}"/>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883031" y="2437621"/>
            <a:ext cx="6055190" cy="3387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A772B5B-763C-91D3-36B8-C719A9047FD4}"/>
              </a:ext>
            </a:extLst>
          </p:cNvPr>
          <p:cNvSpPr/>
          <p:nvPr/>
        </p:nvSpPr>
        <p:spPr>
          <a:xfrm>
            <a:off x="1067397" y="5569662"/>
            <a:ext cx="6884432" cy="888961"/>
          </a:xfrm>
          <a:prstGeom prst="rect">
            <a:avLst/>
          </a:prstGeom>
        </p:spPr>
        <p:txBody>
          <a:bodyPr wrap="square">
            <a:spAutoFit/>
          </a:bodyPr>
          <a:lstStyle/>
          <a:p>
            <a:pPr>
              <a:lnSpc>
                <a:spcPct val="114000"/>
              </a:lnSpc>
            </a:pPr>
            <a:r>
              <a:rPr lang="en-US" sz="1400">
                <a:latin typeface="-apple-system"/>
              </a:rPr>
              <a:t>* Starting May 1, 2023, Ontario LDCs began to roll out the Ultra-Low Overnight (ULO) electricity price plan (deadline to offer is November 1, 2023) for residential customers</a:t>
            </a:r>
          </a:p>
          <a:p>
            <a:pPr marL="342900" indent="-342900">
              <a:lnSpc>
                <a:spcPct val="114000"/>
              </a:lnSpc>
              <a:spcBef>
                <a:spcPts val="0"/>
              </a:spcBef>
              <a:buFont typeface="Arial" panose="020B0604020202020204" pitchFamily="34" charset="0"/>
              <a:buChar char="•"/>
            </a:pPr>
            <a:endParaRPr kumimoji="0" lang="en-US" sz="1900" b="0" i="0" u="none" strike="noStrike" kern="1200" cap="none" spc="0" normalizeH="0" baseline="0" noProof="0">
              <a:ln>
                <a:noFill/>
              </a:ln>
              <a:solidFill>
                <a:srgbClr val="545759"/>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86735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F42F09BB-C001-A54B-ABDF-10CD55E8F96E}"/>
              </a:ext>
            </a:extLst>
          </p:cNvPr>
          <p:cNvSpPr>
            <a:spLocks noGrp="1"/>
          </p:cNvSpPr>
          <p:nvPr>
            <p:ph type="ctrTitle"/>
          </p:nvPr>
        </p:nvSpPr>
        <p:spPr>
          <a:xfrm>
            <a:off x="1092200" y="692150"/>
            <a:ext cx="5256212" cy="865002"/>
          </a:xfrm>
        </p:spPr>
        <p:txBody>
          <a:bodyPr lIns="0" tIns="0" rIns="0" bIns="0" anchor="t" anchorCtr="0">
            <a:normAutofit/>
          </a:bodyPr>
          <a:lstStyle/>
          <a:p>
            <a:r>
              <a:rPr lang="en-CA" sz="3200" b="1" err="1">
                <a:latin typeface="Arial"/>
                <a:cs typeface="Arial"/>
              </a:rPr>
              <a:t>AlectraDrive</a:t>
            </a:r>
            <a:r>
              <a:rPr lang="en-CA" sz="3200" b="1">
                <a:latin typeface="Arial"/>
                <a:cs typeface="Arial"/>
              </a:rPr>
              <a:t> </a:t>
            </a:r>
            <a:r>
              <a:rPr lang="en-CA" sz="3200" b="1">
                <a:solidFill>
                  <a:schemeClr val="tx1"/>
                </a:solidFill>
                <a:latin typeface="Arial"/>
                <a:cs typeface="Arial"/>
              </a:rPr>
              <a:t>@Home</a:t>
            </a:r>
            <a:r>
              <a:rPr lang="en-CA" sz="3200" b="1">
                <a:latin typeface="Arial"/>
                <a:cs typeface="Arial"/>
              </a:rPr>
              <a:t> </a:t>
            </a:r>
          </a:p>
        </p:txBody>
      </p:sp>
      <p:sp>
        <p:nvSpPr>
          <p:cNvPr id="22" name="Rectangle 21">
            <a:extLst>
              <a:ext uri="{FF2B5EF4-FFF2-40B4-BE49-F238E27FC236}">
                <a16:creationId xmlns:a16="http://schemas.microsoft.com/office/drawing/2014/main" id="{AB5D3A7B-0797-429E-8598-4E395C6F0B07}"/>
              </a:ext>
            </a:extLst>
          </p:cNvPr>
          <p:cNvSpPr/>
          <p:nvPr/>
        </p:nvSpPr>
        <p:spPr>
          <a:xfrm>
            <a:off x="4682664" y="3843810"/>
            <a:ext cx="3493864" cy="1348061"/>
          </a:xfrm>
          <a:prstGeom prst="rect">
            <a:avLst/>
          </a:prstGeom>
        </p:spPr>
        <p:txBody>
          <a:bodyPr wrap="square">
            <a:spAutoFit/>
          </a:bodyPr>
          <a:lstStyle/>
          <a:p>
            <a:pPr algn="just" fontAlgn="base"/>
            <a:r>
              <a:rPr lang="en-US" sz="1600">
                <a:latin typeface="Arial"/>
                <a:cs typeface="Arial"/>
              </a:rPr>
              <a:t>​</a:t>
            </a:r>
          </a:p>
          <a:p>
            <a:pPr marL="0" marR="0" lvl="0" indent="0" algn="l" defTabSz="914400" rtl="0" eaLnBrk="1" fontAlgn="auto" latinLnBrk="0" hangingPunct="1">
              <a:lnSpc>
                <a:spcPct val="114000"/>
              </a:lnSpc>
              <a:spcBef>
                <a:spcPts val="0"/>
              </a:spcBef>
              <a:spcAft>
                <a:spcPts val="0"/>
              </a:spcAft>
              <a:buClrTx/>
              <a:buSzTx/>
              <a:buFontTx/>
              <a:buNone/>
              <a:tabLst/>
              <a:defRPr/>
            </a:pPr>
            <a:endParaRPr lang="en-US" sz="2000">
              <a:solidFill>
                <a:srgbClr val="56575A"/>
              </a:solidFill>
              <a:highlight>
                <a:srgbClr val="FFFF00"/>
              </a:highlight>
              <a:latin typeface="Arial" panose="020B0604020202020204"/>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6575A"/>
              </a:solidFill>
              <a:effectLst/>
              <a:highlight>
                <a:srgbClr val="FFFF00"/>
              </a:highligh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545759"/>
              </a:solidFill>
              <a:effectLst/>
              <a:highlight>
                <a:srgbClr val="FFFF00"/>
              </a:highlight>
              <a:uLnTx/>
              <a:uFillTx/>
              <a:latin typeface="Arial" panose="020B0604020202020204"/>
              <a:ea typeface="+mn-ea"/>
              <a:cs typeface="+mn-cs"/>
            </a:endParaRPr>
          </a:p>
        </p:txBody>
      </p:sp>
      <p:pic>
        <p:nvPicPr>
          <p:cNvPr id="27" name="Picture 26" descr="A person and a child standing by a car with a house in the background&#10;&#10;Description automatically generated with low confidence">
            <a:extLst>
              <a:ext uri="{FF2B5EF4-FFF2-40B4-BE49-F238E27FC236}">
                <a16:creationId xmlns:a16="http://schemas.microsoft.com/office/drawing/2014/main" id="{53772FB5-CD4F-407A-BE26-D495392352E1}"/>
              </a:ext>
            </a:extLst>
          </p:cNvPr>
          <p:cNvPicPr>
            <a:picLocks noChangeAspect="1"/>
          </p:cNvPicPr>
          <p:nvPr/>
        </p:nvPicPr>
        <p:blipFill rotWithShape="1">
          <a:blip r:embed="rId3"/>
          <a:srcRect l="14039" b="1463"/>
          <a:stretch/>
        </p:blipFill>
        <p:spPr>
          <a:xfrm>
            <a:off x="937518" y="1344374"/>
            <a:ext cx="3811704" cy="2534204"/>
          </a:xfrm>
          <a:prstGeom prst="rect">
            <a:avLst/>
          </a:prstGeom>
        </p:spPr>
      </p:pic>
      <p:sp>
        <p:nvSpPr>
          <p:cNvPr id="35" name="Rectangle 34">
            <a:extLst>
              <a:ext uri="{FF2B5EF4-FFF2-40B4-BE49-F238E27FC236}">
                <a16:creationId xmlns:a16="http://schemas.microsoft.com/office/drawing/2014/main" id="{365E0408-7100-47A6-B51C-F0C1D4C11B92}"/>
              </a:ext>
            </a:extLst>
          </p:cNvPr>
          <p:cNvSpPr/>
          <p:nvPr/>
        </p:nvSpPr>
        <p:spPr>
          <a:xfrm>
            <a:off x="4999976" y="1340274"/>
            <a:ext cx="6780898" cy="2616998"/>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2000" dirty="0">
                <a:latin typeface="Arial" panose="020B0604020202020204"/>
              </a:rPr>
              <a:t>A</a:t>
            </a:r>
            <a:r>
              <a:rPr lang="en-US" sz="2000" dirty="0">
                <a:latin typeface="Arial"/>
                <a:cs typeface="Arial"/>
              </a:rPr>
              <a:t> </a:t>
            </a:r>
            <a:r>
              <a:rPr lang="en-US" sz="2000" b="1" dirty="0">
                <a:latin typeface="Arial"/>
                <a:cs typeface="Arial"/>
              </a:rPr>
              <a:t>turnkey managed charging </a:t>
            </a:r>
            <a:r>
              <a:rPr lang="en-US" sz="2000" dirty="0">
                <a:latin typeface="Arial"/>
                <a:cs typeface="Arial"/>
              </a:rPr>
              <a:t>pilot program that</a:t>
            </a:r>
            <a:r>
              <a:rPr lang="en-US" sz="2000" b="1" dirty="0">
                <a:latin typeface="Arial"/>
                <a:cs typeface="Arial"/>
              </a:rPr>
              <a:t> provides subsidized EV charging equipment and/or pricing incentives </a:t>
            </a:r>
            <a:r>
              <a:rPr lang="en-US" sz="2000" dirty="0">
                <a:latin typeface="Arial"/>
                <a:cs typeface="Arial"/>
              </a:rPr>
              <a:t>in exchange for a better understanding of EV charging </a:t>
            </a:r>
            <a:r>
              <a:rPr lang="en-US" sz="2000" dirty="0" err="1">
                <a:latin typeface="Arial"/>
                <a:cs typeface="Arial"/>
              </a:rPr>
              <a:t>behaviour</a:t>
            </a:r>
            <a:r>
              <a:rPr lang="en-US" sz="2000" dirty="0">
                <a:latin typeface="Arial"/>
                <a:cs typeface="Arial"/>
              </a:rPr>
              <a:t> and flexibility ‘at home’. </a:t>
            </a:r>
          </a:p>
          <a:p>
            <a:pPr marL="0" marR="0" lvl="0" indent="0" algn="l" defTabSz="914400" rtl="0" eaLnBrk="1" fontAlgn="auto" latinLnBrk="0" hangingPunct="1">
              <a:lnSpc>
                <a:spcPct val="114000"/>
              </a:lnSpc>
              <a:spcBef>
                <a:spcPts val="0"/>
              </a:spcBef>
              <a:spcAft>
                <a:spcPts val="0"/>
              </a:spcAft>
              <a:buClrTx/>
              <a:buSzTx/>
              <a:buFontTx/>
              <a:buNone/>
              <a:tabLst/>
              <a:defRPr/>
            </a:pPr>
            <a:endParaRPr lang="en-US" sz="1000" dirty="0">
              <a:latin typeface="Arial"/>
              <a:cs typeface="Arial"/>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US" sz="2000" dirty="0">
                <a:latin typeface="Arial"/>
                <a:cs typeface="Arial"/>
              </a:rPr>
              <a:t>I</a:t>
            </a:r>
            <a:r>
              <a:rPr lang="en-US" sz="2000" dirty="0">
                <a:latin typeface="Arial" panose="020B0604020202020204"/>
              </a:rPr>
              <a:t>nsights from </a:t>
            </a:r>
            <a:r>
              <a:rPr lang="en-US" sz="2000" b="1" dirty="0">
                <a:solidFill>
                  <a:srgbClr val="76881E"/>
                </a:solidFill>
                <a:latin typeface="Arial" panose="020B0604020202020204"/>
              </a:rPr>
              <a:t>230+ </a:t>
            </a:r>
            <a:r>
              <a:rPr lang="en-US" sz="2000" dirty="0">
                <a:latin typeface="Arial" panose="020B0604020202020204"/>
              </a:rPr>
              <a:t>EV drivers</a:t>
            </a:r>
            <a:endParaRPr lang="en-US" sz="2000" b="1" dirty="0">
              <a:latin typeface="Arial"/>
              <a:cs typeface="Arial"/>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56575A"/>
              </a:solidFill>
              <a:effectLst/>
              <a:highlight>
                <a:srgbClr val="FFFF00"/>
              </a:highligh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545759"/>
              </a:solidFill>
              <a:effectLst/>
              <a:highlight>
                <a:srgbClr val="FFFF00"/>
              </a:highligh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011B14DA-582E-4AD2-A8C3-73A3DB63C8CB}"/>
              </a:ext>
            </a:extLst>
          </p:cNvPr>
          <p:cNvSpPr/>
          <p:nvPr/>
        </p:nvSpPr>
        <p:spPr>
          <a:xfrm>
            <a:off x="1028495" y="3952254"/>
            <a:ext cx="3811704" cy="255454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76881E"/>
                </a:solidFill>
                <a:latin typeface="Arial" panose="020B0604020202020204"/>
              </a:rPr>
              <a:t>12 </a:t>
            </a:r>
            <a:r>
              <a:rPr kumimoji="0" lang="en-US" sz="2000" b="0" i="0" u="none" strike="noStrike" kern="1200" cap="none" spc="0" normalizeH="0" baseline="0" noProof="0" dirty="0">
                <a:ln>
                  <a:noFill/>
                </a:ln>
                <a:effectLst/>
                <a:uLnTx/>
                <a:uFillTx/>
                <a:latin typeface="Arial" panose="020B0604020202020204"/>
                <a:ea typeface="+mn-ea"/>
                <a:cs typeface="+mn-cs"/>
              </a:rPr>
              <a:t>stations in 4 multi-residential buildings (MURBs)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76881E"/>
                </a:solidFill>
                <a:latin typeface="Arial" panose="020B0604020202020204"/>
              </a:rPr>
              <a:t>17</a:t>
            </a:r>
            <a:r>
              <a:rPr kumimoji="0" lang="en-US" sz="2000" b="0" i="0" u="none" strike="noStrike" kern="1200" cap="none" spc="0" normalizeH="0" baseline="0" noProof="0" dirty="0">
                <a:ln>
                  <a:noFill/>
                </a:ln>
                <a:solidFill>
                  <a:srgbClr val="545759"/>
                </a:solidFill>
                <a:effectLst/>
                <a:uLnTx/>
                <a:uFillTx/>
                <a:latin typeface="Arial" panose="020B0604020202020204"/>
                <a:ea typeface="+mn-ea"/>
                <a:cs typeface="+mn-cs"/>
              </a:rPr>
              <a:t> </a:t>
            </a:r>
            <a:r>
              <a:rPr kumimoji="0" lang="en-US" sz="2000" b="0" i="0" u="none" strike="noStrike" kern="1200" cap="none" spc="0" normalizeH="0" baseline="0" noProof="0" dirty="0">
                <a:ln>
                  <a:noFill/>
                </a:ln>
                <a:effectLst/>
                <a:uLnTx/>
                <a:uFillTx/>
                <a:latin typeface="Arial" panose="020B0604020202020204"/>
                <a:ea typeface="+mn-ea"/>
                <a:cs typeface="+mn-cs"/>
              </a:rPr>
              <a:t>stations in single-family homes (SFH)</a:t>
            </a:r>
            <a:endParaRPr lang="en-US" sz="2000" dirty="0">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1" dirty="0">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latin typeface="Arial" panose="020B0604020202020204"/>
              </a:rPr>
              <a:t>Project support by </a:t>
            </a:r>
            <a:r>
              <a:rPr lang="en-US" sz="1600" i="1" dirty="0" err="1">
                <a:latin typeface="Arial" panose="020B0604020202020204"/>
              </a:rPr>
              <a:t>NRCan</a:t>
            </a:r>
            <a:r>
              <a:rPr lang="en-US" sz="1600" i="1" dirty="0">
                <a:latin typeface="Arial" panose="020B0604020202020204"/>
              </a:rPr>
              <a:t> EVID ($1.3) and IESO Grid Innovation Fund ($500k)</a:t>
            </a:r>
            <a:endParaRPr lang="en-CA" sz="1600" i="1" dirty="0">
              <a:latin typeface="Arial" panose="020B0604020202020204"/>
            </a:endParaRPr>
          </a:p>
        </p:txBody>
      </p:sp>
      <p:sp>
        <p:nvSpPr>
          <p:cNvPr id="30" name="Rectangle 29">
            <a:extLst>
              <a:ext uri="{FF2B5EF4-FFF2-40B4-BE49-F238E27FC236}">
                <a16:creationId xmlns:a16="http://schemas.microsoft.com/office/drawing/2014/main" id="{6B298EB5-D297-474B-8D70-42BB8ADF7256}"/>
              </a:ext>
            </a:extLst>
          </p:cNvPr>
          <p:cNvSpPr/>
          <p:nvPr/>
        </p:nvSpPr>
        <p:spPr>
          <a:xfrm>
            <a:off x="5052296" y="3980245"/>
            <a:ext cx="5927554" cy="45719"/>
          </a:xfrm>
          <a:prstGeom prst="rect">
            <a:avLst/>
          </a:prstGeom>
          <a:solidFill>
            <a:srgbClr val="CDD943"/>
          </a:solidFill>
          <a:ln>
            <a:solidFill>
              <a:srgbClr val="CDD9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32F5B5F-2B76-48C5-AEE0-6CA1FE8D8175}"/>
              </a:ext>
            </a:extLst>
          </p:cNvPr>
          <p:cNvSpPr txBox="1"/>
          <p:nvPr/>
        </p:nvSpPr>
        <p:spPr>
          <a:xfrm>
            <a:off x="5052296" y="3499514"/>
            <a:ext cx="2218877"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The Roadmap</a:t>
            </a:r>
          </a:p>
        </p:txBody>
      </p:sp>
      <p:sp>
        <p:nvSpPr>
          <p:cNvPr id="37" name="Rectangle 36">
            <a:extLst>
              <a:ext uri="{FF2B5EF4-FFF2-40B4-BE49-F238E27FC236}">
                <a16:creationId xmlns:a16="http://schemas.microsoft.com/office/drawing/2014/main" id="{5076A3B9-B952-4BC5-976E-70327623A1FA}"/>
              </a:ext>
            </a:extLst>
          </p:cNvPr>
          <p:cNvSpPr/>
          <p:nvPr/>
        </p:nvSpPr>
        <p:spPr>
          <a:xfrm>
            <a:off x="4863259" y="4052243"/>
            <a:ext cx="6116591" cy="2120004"/>
          </a:xfrm>
          <a:prstGeom prst="rect">
            <a:avLst/>
          </a:prstGeom>
        </p:spPr>
        <p:txBody>
          <a:bodyPr wrap="square">
            <a:spAutoFit/>
          </a:bodyPr>
          <a:lstStyle/>
          <a:p>
            <a:pPr marL="285750" indent="-285750">
              <a:lnSpc>
                <a:spcPct val="114000"/>
              </a:lnSpc>
              <a:buFont typeface="Arial" panose="020B0604020202020204" pitchFamily="34" charset="0"/>
              <a:buChar char="•"/>
              <a:defRPr/>
            </a:pPr>
            <a:endParaRPr lang="en-US" sz="2000" dirty="0">
              <a:latin typeface="Arial" panose="020B0604020202020204"/>
            </a:endParaRPr>
          </a:p>
          <a:p>
            <a:pPr marL="285750" indent="-285750">
              <a:lnSpc>
                <a:spcPct val="114000"/>
              </a:lnSpc>
              <a:buFont typeface="Arial" panose="020B0604020202020204" pitchFamily="34" charset="0"/>
              <a:buChar char="•"/>
              <a:defRPr/>
            </a:pPr>
            <a:r>
              <a:rPr lang="en-US" sz="2000" dirty="0">
                <a:latin typeface="Arial" panose="020B0604020202020204"/>
              </a:rPr>
              <a:t>Investigation into the </a:t>
            </a:r>
            <a:r>
              <a:rPr lang="en-US" sz="2000" b="1" dirty="0">
                <a:latin typeface="Arial" panose="020B0604020202020204"/>
              </a:rPr>
              <a:t>commercialization</a:t>
            </a:r>
            <a:r>
              <a:rPr lang="en-US" sz="2000" dirty="0">
                <a:latin typeface="Arial" panose="020B0604020202020204"/>
              </a:rPr>
              <a:t> of </a:t>
            </a:r>
            <a:r>
              <a:rPr lang="en-US" sz="2000" b="1" dirty="0">
                <a:latin typeface="Arial" panose="020B0604020202020204"/>
              </a:rPr>
              <a:t>managed charging </a:t>
            </a:r>
            <a:r>
              <a:rPr lang="en-US" sz="2000" dirty="0">
                <a:latin typeface="Arial" panose="020B0604020202020204"/>
              </a:rPr>
              <a:t>programs to shift demand </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panose="020B0604020202020204"/>
                <a:ea typeface="+mn-ea"/>
                <a:cs typeface="+mn-cs"/>
              </a:rPr>
              <a:t>Advocacy for multi-residential “make-ready” programs </a:t>
            </a:r>
            <a:r>
              <a:rPr kumimoji="0" lang="en-US" sz="2000" b="0" i="0" u="none" strike="noStrike" kern="1200" cap="none" spc="0" normalizeH="0" baseline="0" noProof="0" dirty="0">
                <a:ln>
                  <a:noFill/>
                </a:ln>
                <a:effectLst/>
                <a:uLnTx/>
                <a:uFillTx/>
                <a:latin typeface="Arial" panose="020B0604020202020204"/>
                <a:ea typeface="+mn-ea"/>
                <a:cs typeface="+mn-cs"/>
              </a:rPr>
              <a:t>to simplify the customer experience</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545759"/>
              </a:solidFill>
              <a:effectLst/>
              <a:highlight>
                <a:srgbClr val="FFFF00"/>
              </a:highlight>
              <a:uLnTx/>
              <a:uFillTx/>
              <a:latin typeface="Arial" panose="020B0604020202020204"/>
              <a:ea typeface="+mn-ea"/>
              <a:cs typeface="+mn-cs"/>
            </a:endParaRPr>
          </a:p>
        </p:txBody>
      </p:sp>
    </p:spTree>
    <p:extLst>
      <p:ext uri="{BB962C8B-B14F-4D97-AF65-F5344CB8AC3E}">
        <p14:creationId xmlns:p14="http://schemas.microsoft.com/office/powerpoint/2010/main" val="115694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3D0994-0A31-48FC-A79D-6BCF081DF7E4}"/>
              </a:ext>
            </a:extLst>
          </p:cNvPr>
          <p:cNvSpPr>
            <a:spLocks noGrp="1"/>
          </p:cNvSpPr>
          <p:nvPr>
            <p:ph type="ctrTitle"/>
          </p:nvPr>
        </p:nvSpPr>
        <p:spPr>
          <a:xfrm>
            <a:off x="1092200" y="703598"/>
            <a:ext cx="10871200" cy="685800"/>
          </a:xfrm>
        </p:spPr>
        <p:txBody>
          <a:bodyPr/>
          <a:lstStyle/>
          <a:p>
            <a:r>
              <a:rPr lang="en-CA" b="1" dirty="0" err="1"/>
              <a:t>AlectraDrive</a:t>
            </a:r>
            <a:r>
              <a:rPr lang="en-CA" b="1" dirty="0"/>
              <a:t> @Home Group 1: Managed Charging</a:t>
            </a:r>
          </a:p>
        </p:txBody>
      </p:sp>
      <p:sp>
        <p:nvSpPr>
          <p:cNvPr id="4" name="Rectangle 3">
            <a:extLst>
              <a:ext uri="{FF2B5EF4-FFF2-40B4-BE49-F238E27FC236}">
                <a16:creationId xmlns:a16="http://schemas.microsoft.com/office/drawing/2014/main" id="{8ED99238-8863-49ED-93A6-15A71D229C4E}"/>
              </a:ext>
            </a:extLst>
          </p:cNvPr>
          <p:cNvSpPr/>
          <p:nvPr/>
        </p:nvSpPr>
        <p:spPr>
          <a:xfrm flipV="1">
            <a:off x="8126484" y="2298690"/>
            <a:ext cx="2830441" cy="45719"/>
          </a:xfrm>
          <a:prstGeom prst="rect">
            <a:avLst/>
          </a:prstGeom>
          <a:solidFill>
            <a:srgbClr val="CDD943"/>
          </a:solidFill>
          <a:ln>
            <a:solidFill>
              <a:srgbClr val="CDD9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6B1F06-B27F-4C29-B811-7D6D21C015D2}"/>
              </a:ext>
            </a:extLst>
          </p:cNvPr>
          <p:cNvSpPr txBox="1"/>
          <p:nvPr/>
        </p:nvSpPr>
        <p:spPr>
          <a:xfrm>
            <a:off x="8126484" y="1873103"/>
            <a:ext cx="199125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Initial Findings</a:t>
            </a:r>
          </a:p>
        </p:txBody>
      </p:sp>
      <p:sp>
        <p:nvSpPr>
          <p:cNvPr id="6" name="TextBox 5">
            <a:extLst>
              <a:ext uri="{FF2B5EF4-FFF2-40B4-BE49-F238E27FC236}">
                <a16:creationId xmlns:a16="http://schemas.microsoft.com/office/drawing/2014/main" id="{218EC14D-45BA-405D-948F-5B1B19E9A692}"/>
              </a:ext>
            </a:extLst>
          </p:cNvPr>
          <p:cNvSpPr txBox="1"/>
          <p:nvPr/>
        </p:nvSpPr>
        <p:spPr>
          <a:xfrm>
            <a:off x="8126484" y="2504931"/>
            <a:ext cx="2846316" cy="2585323"/>
          </a:xfrm>
          <a:prstGeom prst="rect">
            <a:avLst/>
          </a:prstGeom>
          <a:noFill/>
        </p:spPr>
        <p:txBody>
          <a:bodyPr wrap="square">
            <a:spAutoFit/>
          </a:bodyPr>
          <a:lstStyle/>
          <a:p>
            <a:r>
              <a:rPr lang="en-US" b="1" dirty="0">
                <a:latin typeface="Arial"/>
                <a:cs typeface="Arial"/>
              </a:rPr>
              <a:t>Multi-unit residential buildings (MURB)</a:t>
            </a:r>
            <a:r>
              <a:rPr lang="en-US" dirty="0">
                <a:latin typeface="Arial"/>
                <a:cs typeface="Arial"/>
              </a:rPr>
              <a:t> participants are delivering a </a:t>
            </a:r>
            <a:r>
              <a:rPr lang="en-US" b="1" dirty="0">
                <a:latin typeface="Arial"/>
                <a:cs typeface="Arial"/>
              </a:rPr>
              <a:t>price-based demand reduction of approximately 91% </a:t>
            </a:r>
            <a:r>
              <a:rPr lang="en-US" dirty="0">
                <a:latin typeface="Arial"/>
                <a:cs typeface="Arial"/>
              </a:rPr>
              <a:t>of baseline during on-peak hours (1pm – 9pm on non-holiday weekdays).</a:t>
            </a:r>
          </a:p>
        </p:txBody>
      </p:sp>
      <p:pic>
        <p:nvPicPr>
          <p:cNvPr id="8" name="Picture 7">
            <a:extLst>
              <a:ext uri="{FF2B5EF4-FFF2-40B4-BE49-F238E27FC236}">
                <a16:creationId xmlns:a16="http://schemas.microsoft.com/office/drawing/2014/main" id="{15DD7CD7-A8C1-4D37-9DA9-64240830211C}"/>
              </a:ext>
            </a:extLst>
          </p:cNvPr>
          <p:cNvPicPr>
            <a:picLocks noChangeAspect="1"/>
          </p:cNvPicPr>
          <p:nvPr/>
        </p:nvPicPr>
        <p:blipFill>
          <a:blip r:embed="rId3"/>
          <a:stretch>
            <a:fillRect/>
          </a:stretch>
        </p:blipFill>
        <p:spPr>
          <a:xfrm>
            <a:off x="1041400" y="1558282"/>
            <a:ext cx="6877832" cy="4055396"/>
          </a:xfrm>
          <a:prstGeom prst="rect">
            <a:avLst/>
          </a:prstGeom>
        </p:spPr>
      </p:pic>
      <p:sp>
        <p:nvSpPr>
          <p:cNvPr id="2" name="TextBox 1">
            <a:extLst>
              <a:ext uri="{FF2B5EF4-FFF2-40B4-BE49-F238E27FC236}">
                <a16:creationId xmlns:a16="http://schemas.microsoft.com/office/drawing/2014/main" id="{69A4B39A-2FEF-4055-BC7C-C367A553F518}"/>
              </a:ext>
            </a:extLst>
          </p:cNvPr>
          <p:cNvSpPr txBox="1"/>
          <p:nvPr/>
        </p:nvSpPr>
        <p:spPr>
          <a:xfrm>
            <a:off x="1190872" y="5747350"/>
            <a:ext cx="4811933" cy="738664"/>
          </a:xfrm>
          <a:prstGeom prst="rect">
            <a:avLst/>
          </a:prstGeom>
          <a:noFill/>
          <a:ln w="28575">
            <a:solidFill>
              <a:srgbClr val="76881E"/>
            </a:solidFill>
          </a:ln>
        </p:spPr>
        <p:txBody>
          <a:bodyPr wrap="square" rtlCol="0">
            <a:spAutoFit/>
          </a:bodyPr>
          <a:lstStyle/>
          <a:p>
            <a:r>
              <a:rPr lang="en-US" sz="1400" b="1" dirty="0"/>
              <a:t>Group 1</a:t>
            </a:r>
            <a:r>
              <a:rPr lang="en-US" sz="1400" dirty="0"/>
              <a:t>: Smart Charging (MURB &amp; SFH installs)</a:t>
            </a:r>
          </a:p>
          <a:p>
            <a:r>
              <a:rPr lang="en-US" sz="1400" b="1" dirty="0">
                <a:solidFill>
                  <a:schemeClr val="tx1">
                    <a:alpha val="30000"/>
                  </a:schemeClr>
                </a:solidFill>
              </a:rPr>
              <a:t>Group 2</a:t>
            </a:r>
            <a:r>
              <a:rPr lang="en-US" sz="1400" dirty="0">
                <a:solidFill>
                  <a:schemeClr val="tx1">
                    <a:alpha val="30000"/>
                  </a:schemeClr>
                </a:solidFill>
              </a:rPr>
              <a:t>: Charge Rewards (loyalty program/point system)</a:t>
            </a:r>
          </a:p>
          <a:p>
            <a:r>
              <a:rPr lang="en-US" sz="1400" b="1" dirty="0">
                <a:solidFill>
                  <a:schemeClr val="tx1">
                    <a:alpha val="30000"/>
                  </a:schemeClr>
                </a:solidFill>
              </a:rPr>
              <a:t>Group 3</a:t>
            </a:r>
            <a:r>
              <a:rPr lang="en-US" sz="1400" dirty="0">
                <a:solidFill>
                  <a:schemeClr val="tx1">
                    <a:alpha val="30000"/>
                  </a:schemeClr>
                </a:solidFill>
              </a:rPr>
              <a:t>: Control Group (no incentives)</a:t>
            </a:r>
            <a:endParaRPr lang="en-CA" sz="1400" dirty="0">
              <a:solidFill>
                <a:schemeClr val="tx1">
                  <a:alpha val="30000"/>
                </a:schemeClr>
              </a:solidFill>
            </a:endParaRPr>
          </a:p>
        </p:txBody>
      </p:sp>
      <p:cxnSp>
        <p:nvCxnSpPr>
          <p:cNvPr id="9" name="Straight Arrow Connector 8">
            <a:extLst>
              <a:ext uri="{FF2B5EF4-FFF2-40B4-BE49-F238E27FC236}">
                <a16:creationId xmlns:a16="http://schemas.microsoft.com/office/drawing/2014/main" id="{FC53D736-283B-42E1-B9E8-91CA19894EBB}"/>
              </a:ext>
            </a:extLst>
          </p:cNvPr>
          <p:cNvCxnSpPr>
            <a:cxnSpLocks/>
          </p:cNvCxnSpPr>
          <p:nvPr/>
        </p:nvCxnSpPr>
        <p:spPr>
          <a:xfrm flipH="1">
            <a:off x="7027817" y="4100851"/>
            <a:ext cx="1098667" cy="5442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1F29251-46D6-4C88-B300-F050B9CAE1F9}"/>
              </a:ext>
            </a:extLst>
          </p:cNvPr>
          <p:cNvCxnSpPr>
            <a:cxnSpLocks/>
          </p:cNvCxnSpPr>
          <p:nvPr/>
        </p:nvCxnSpPr>
        <p:spPr>
          <a:xfrm>
            <a:off x="4349932" y="3957332"/>
            <a:ext cx="645023" cy="6877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712551"/>
      </p:ext>
    </p:extLst>
  </p:cSld>
  <p:clrMapOvr>
    <a:masterClrMapping/>
  </p:clrMapOvr>
</p:sld>
</file>

<file path=ppt/theme/theme1.xml><?xml version="1.0" encoding="utf-8"?>
<a:theme xmlns:a="http://schemas.openxmlformats.org/drawingml/2006/main" name="Update - Alectra Inc. 16x9">
  <a:themeElements>
    <a:clrScheme name="Alectra 1">
      <a:dk1>
        <a:srgbClr val="545759"/>
      </a:dk1>
      <a:lt1>
        <a:srgbClr val="FFFFFF"/>
      </a:lt1>
      <a:dk2>
        <a:srgbClr val="75871D"/>
      </a:dk2>
      <a:lt2>
        <a:srgbClr val="CFDE00"/>
      </a:lt2>
      <a:accent1>
        <a:srgbClr val="485BC7"/>
      </a:accent1>
      <a:accent2>
        <a:srgbClr val="E86448"/>
      </a:accent2>
      <a:accent3>
        <a:srgbClr val="BA28BA"/>
      </a:accent3>
      <a:accent4>
        <a:srgbClr val="00B5E1"/>
      </a:accent4>
      <a:accent5>
        <a:srgbClr val="FFBF3F"/>
      </a:accent5>
      <a:accent6>
        <a:srgbClr val="B7A99A"/>
      </a:accent6>
      <a:hlink>
        <a:srgbClr val="75871D"/>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70217 Alectra 16_9 Template.pptx" id="{0ED2732E-10A9-DC41-B7C7-13752B240258}" vid="{66150C50-C786-F84E-9F70-1A0E69300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uidehouse">
    <a:dk1>
      <a:srgbClr val="000000"/>
    </a:dk1>
    <a:lt1>
      <a:srgbClr val="FFFFFF"/>
    </a:lt1>
    <a:dk2>
      <a:srgbClr val="565656"/>
    </a:dk2>
    <a:lt2>
      <a:srgbClr val="E0E0E0"/>
    </a:lt2>
    <a:accent1>
      <a:srgbClr val="93D500"/>
    </a:accent1>
    <a:accent2>
      <a:srgbClr val="68952D"/>
    </a:accent2>
    <a:accent3>
      <a:srgbClr val="FADC33"/>
    </a:accent3>
    <a:accent4>
      <a:srgbClr val="FF7714"/>
    </a:accent4>
    <a:accent5>
      <a:srgbClr val="F9B723"/>
    </a:accent5>
    <a:accent6>
      <a:srgbClr val="1F55C9"/>
    </a:accent6>
    <a:hlink>
      <a:srgbClr val="1F55C9"/>
    </a:hlink>
    <a:folHlink>
      <a:srgbClr val="008A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8a4ff6a-f7f7-4fce-9de1-b4df9c466189" xsi:nil="true"/>
    <lcf76f155ced4ddcb4097134ff3c332f xmlns="2bfb40a7-feda-4752-a217-9254da5809d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B91275D4E6F544832514144CFEB9FB" ma:contentTypeVersion="16" ma:contentTypeDescription="Create a new document." ma:contentTypeScope="" ma:versionID="2320a3a70f5526c8e3cbee0d942fc1bb">
  <xsd:schema xmlns:xsd="http://www.w3.org/2001/XMLSchema" xmlns:xs="http://www.w3.org/2001/XMLSchema" xmlns:p="http://schemas.microsoft.com/office/2006/metadata/properties" xmlns:ns2="f8a4ff6a-f7f7-4fce-9de1-b4df9c466189" xmlns:ns3="2bfb40a7-feda-4752-a217-9254da5809d4" targetNamespace="http://schemas.microsoft.com/office/2006/metadata/properties" ma:root="true" ma:fieldsID="b34e8cc5cfeefdd0027a09776eae4a67" ns2:_="" ns3:_="">
    <xsd:import namespace="f8a4ff6a-f7f7-4fce-9de1-b4df9c466189"/>
    <xsd:import namespace="2bfb40a7-feda-4752-a217-9254da5809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a4ff6a-f7f7-4fce-9de1-b4df9c4661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d6746fb-e602-4313-b711-a9c1e99a0d51}" ma:internalName="TaxCatchAll" ma:showField="CatchAllData" ma:web="f8a4ff6a-f7f7-4fce-9de1-b4df9c4661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bfb40a7-feda-4752-a217-9254da5809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d94a388-497d-4b3f-baf9-a4c30e30451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0B7DD2-577B-452C-8555-DF40DD521ABF}">
  <ds:schemaRefs>
    <ds:schemaRef ds:uri="http://purl.org/dc/dcmitype/"/>
    <ds:schemaRef ds:uri="2bfb40a7-feda-4752-a217-9254da5809d4"/>
    <ds:schemaRef ds:uri="http://purl.org/dc/elements/1.1/"/>
    <ds:schemaRef ds:uri="http://purl.org/dc/terms/"/>
    <ds:schemaRef ds:uri="http://www.w3.org/XML/1998/namespace"/>
    <ds:schemaRef ds:uri="f8a4ff6a-f7f7-4fce-9de1-b4df9c466189"/>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A70AF10-2DB2-4FCC-A9E7-5F5F3B633A19}">
  <ds:schemaRefs>
    <ds:schemaRef ds:uri="http://schemas.microsoft.com/sharepoint/v3/contenttype/forms"/>
  </ds:schemaRefs>
</ds:datastoreItem>
</file>

<file path=customXml/itemProps3.xml><?xml version="1.0" encoding="utf-8"?>
<ds:datastoreItem xmlns:ds="http://schemas.openxmlformats.org/officeDocument/2006/customXml" ds:itemID="{0638B5C5-4C6C-4EB6-BD3A-88C03E0A32D8}">
  <ds:schemaRefs>
    <ds:schemaRef ds:uri="2bfb40a7-feda-4752-a217-9254da5809d4"/>
    <ds:schemaRef ds:uri="f8a4ff6a-f7f7-4fce-9de1-b4df9c4661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7017</TotalTime>
  <Words>2561</Words>
  <Application>Microsoft Office PowerPoint</Application>
  <PresentationFormat>Widescreen</PresentationFormat>
  <Paragraphs>217</Paragraphs>
  <Slides>14</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-apple-system</vt:lpstr>
      <vt:lpstr>Arial</vt:lpstr>
      <vt:lpstr>Calibri</vt:lpstr>
      <vt:lpstr>LucidaGrande</vt:lpstr>
      <vt:lpstr>Open Sans Light</vt:lpstr>
      <vt:lpstr>Wingdings</vt:lpstr>
      <vt:lpstr>Update - Alectra Inc. 16x9</vt:lpstr>
      <vt:lpstr>PowerPoint Presentation</vt:lpstr>
      <vt:lpstr>Presentation Overview</vt:lpstr>
      <vt:lpstr>PowerPoint Presentation</vt:lpstr>
      <vt:lpstr>PowerPoint Presentation</vt:lpstr>
      <vt:lpstr>PowerPoint Presentation</vt:lpstr>
      <vt:lpstr>The Importance of Managing EV Charging </vt:lpstr>
      <vt:lpstr>Ontario introduces Ultra Low Overnight (ULO) rate </vt:lpstr>
      <vt:lpstr>AlectraDrive @Home </vt:lpstr>
      <vt:lpstr>AlectraDrive @Home Group 1: Managed Charging</vt:lpstr>
      <vt:lpstr>AlectraDrive @Home Group 1: Managed Charging</vt:lpstr>
      <vt:lpstr>AlectraDrive @Home Group 2: Telematics</vt:lpstr>
      <vt:lpstr>Solutions from the Grid-Edge: DSO Model</vt:lpstr>
      <vt:lpstr>Implications for the Future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Cammi Lin</dc:creator>
  <cp:lastModifiedBy>MacDonald, Katherine</cp:lastModifiedBy>
  <cp:revision>18</cp:revision>
  <cp:lastPrinted>2022-11-29T05:01:27Z</cp:lastPrinted>
  <dcterms:created xsi:type="dcterms:W3CDTF">2021-09-01T17:47:14Z</dcterms:created>
  <dcterms:modified xsi:type="dcterms:W3CDTF">2023-10-16T17:56:46Z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0x01010032B91275D4E6F544832514144CFEB9FB</vt:lpwstr>
  </property>
  <property fmtid="{D5CDD505-2E9C-101B-9397-08002B2CF9AE}" pid="3" name="_dlc_DocIdItemGuid">
    <vt:lpwstr>fedf7193-ded2-4f9b-be69-07bab4f375b6</vt:lpwstr>
  </property>
  <property fmtid="{D5CDD505-2E9C-101B-9397-08002B2CF9AE}" pid="4" name="MediaServiceImageTags">
    <vt:lpwstr/>
  </property>
</Properties>
</file>